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8" r:id="rId4"/>
    <p:sldId id="267" r:id="rId5"/>
    <p:sldId id="266" r:id="rId6"/>
    <p:sldId id="265" r:id="rId7"/>
    <p:sldId id="259" r:id="rId8"/>
    <p:sldId id="263" r:id="rId9"/>
    <p:sldId id="260" r:id="rId10"/>
    <p:sldId id="264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CFDAD-3555-575B-3F4F-E7BD2D9C8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72106-C3EF-7400-93E8-EE1BD8AF7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0C69C-2387-DF94-B66F-86C7BD607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153-1902-493D-BE23-8EF9D95615E3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7AE9D-663E-2273-A285-C1CCFED0A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3EC2C-0893-3F8C-433C-D7DC08D2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3557-4E17-4295-9862-A9916E837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9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88B0-6CC8-82B5-3961-A152C152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1E5E15-AD63-1892-45A4-897BAFC01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F6AD6-D85E-6860-CA5D-E53024226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153-1902-493D-BE23-8EF9D95615E3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5EA59-CF44-CD81-BFEC-901CCA4A9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4847A-0F71-3B92-7836-B232E5685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3557-4E17-4295-9862-A9916E837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2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E43972-4979-3CDB-0C87-34D8936A31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A33F8-E6A6-0609-C519-BFC444013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D82B2-C036-8C41-035E-FAA0EC4E7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153-1902-493D-BE23-8EF9D95615E3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DDD04-A22D-36B7-9811-44BF47701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8312E-1187-BC49-B447-6A8908FC2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3557-4E17-4295-9862-A9916E837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620E-DC6E-7CA5-9330-6186EFE11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7F8A8-2B04-24EB-A514-18EC5162C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01889-51D5-C6F4-86D6-6176E1966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153-1902-493D-BE23-8EF9D95615E3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192E5-29E9-AD62-8714-ACC346A9A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56BFD-E682-8BA1-3585-8ED97BB4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3557-4E17-4295-9862-A9916E837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9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32C78-4316-ABD9-27AF-C29746EC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B05F7E-31C4-343B-C5C9-5316F64AF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31230-6A89-43DE-F608-A7AAEA64D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153-1902-493D-BE23-8EF9D95615E3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53631-ABBC-93BD-E379-E0E6A2173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2AA24-030E-7136-88D2-4DEF6C43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3557-4E17-4295-9862-A9916E837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5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BC22E-3B76-808E-3687-AF4B3050F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75D71-7006-15A5-A77C-FD9230E42C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33509-569D-9845-BC71-5B67ECA1B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80809-0F8C-9648-CB19-28335397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153-1902-493D-BE23-8EF9D95615E3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951C7-F56F-B917-BF33-B44EEB004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D74D6-B51A-BF28-E8EE-E5A822C28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3557-4E17-4295-9862-A9916E837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9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32300-6FF4-B94E-949B-6B7BC9330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8CBDB-6554-4E20-3B67-31BC85C7A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8D2EC-34D2-5749-FF29-7675403A0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BAAF9-2087-C731-5A29-480BC2C9D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14F3C-6524-E689-B29C-916578F5F1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27C2A-A32C-C12C-3702-0DC69FC57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153-1902-493D-BE23-8EF9D95615E3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CF8196-D84A-D4FB-EA2F-9E7EFB077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E18C2B-33E9-1D94-F221-D9172D586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3557-4E17-4295-9862-A9916E837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4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DE32-B624-F5E2-614E-4C4FDFD65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619817-2D41-66DF-FAE7-B3A63EC2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153-1902-493D-BE23-8EF9D95615E3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E8F98-9230-6235-4883-ED4FB82DE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1936C9-F453-DD05-950F-0C507A702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3557-4E17-4295-9862-A9916E837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3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2D0A5B-DCE2-CD38-A624-817397D6A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153-1902-493D-BE23-8EF9D95615E3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5C1F34-1D55-8ABB-685B-DC833DF6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C7243-B32B-B0D5-8DAA-F61A4B19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3557-4E17-4295-9862-A9916E837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2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1C896-2B25-AE87-DDB8-93F48CB1E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3BA0A-8BFF-1CD1-D054-B46546A4F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E02BA0-E7B7-E1FC-FC71-48B41742F6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E5BA1-7417-3BFE-B20F-D3AEEA1B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153-1902-493D-BE23-8EF9D95615E3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3B28E-AEA5-CA3A-EE3D-DA03D8382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15F6B-4E0F-1FC8-2006-3BB0B9965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3557-4E17-4295-9862-A9916E837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0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53659-CCE3-F137-D76F-96EAA0F7A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F48761-1557-DAD9-D7F3-83EA1C6339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A1F804-636C-7D74-A282-9999A64BB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492131-53D7-47CA-152A-542A5EAC0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2153-1902-493D-BE23-8EF9D95615E3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05860-E839-3B78-543F-CED3F5EA2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9B1D5-6D2C-267B-AECF-6CAFA525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3557-4E17-4295-9862-A9916E837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B3C186-6A6A-2F42-31B9-B7C322A5F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ECBCE-1B8B-B1DB-E185-7BD5F0945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6661D-8766-9686-8703-F02E3FBCE8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2B2153-1902-493D-BE23-8EF9D95615E3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5B905-1502-546E-F523-8F94761AA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0FFE9-9E44-07E7-D13F-241F844324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4C3557-4E17-4295-9862-A9916E837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5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Matthew%2012%3A23&amp;version=NASB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tthew%2022%3A42&amp;version=NASB" TargetMode="External"/><Relationship Id="rId2" Type="http://schemas.openxmlformats.org/officeDocument/2006/relationships/hyperlink" Target="https://www.biblegateway.com/passage/?search=Matthew%2021%3A15&amp;version=NASB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B3A1116-F967-285F-8A24-116EF9C98393}"/>
              </a:ext>
            </a:extLst>
          </p:cNvPr>
          <p:cNvSpPr txBox="1"/>
          <p:nvPr/>
        </p:nvSpPr>
        <p:spPr>
          <a:xfrm>
            <a:off x="3127514" y="1456128"/>
            <a:ext cx="57249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some observations about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Matthew’s Presentation of the Christ,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the Son of David,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the Son of God</a:t>
            </a:r>
          </a:p>
        </p:txBody>
      </p:sp>
    </p:spTree>
    <p:extLst>
      <p:ext uri="{BB962C8B-B14F-4D97-AF65-F5344CB8AC3E}">
        <p14:creationId xmlns:p14="http://schemas.microsoft.com/office/powerpoint/2010/main" val="4224595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A3EFF9-77D2-63FA-1BEB-C73CA57F8D48}"/>
              </a:ext>
            </a:extLst>
          </p:cNvPr>
          <p:cNvSpPr txBox="1"/>
          <p:nvPr/>
        </p:nvSpPr>
        <p:spPr>
          <a:xfrm>
            <a:off x="1359242" y="1136814"/>
            <a:ext cx="8414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God’s True Son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FBCC4C-1390-C2A3-7EA4-1911B86C25C2}"/>
              </a:ext>
            </a:extLst>
          </p:cNvPr>
          <p:cNvSpPr txBox="1"/>
          <p:nvPr/>
        </p:nvSpPr>
        <p:spPr>
          <a:xfrm>
            <a:off x="1359242" y="1927644"/>
            <a:ext cx="98359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Exodus 4:22-23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Hosea 11:1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Deuteronomy 8:2-3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33C803A0-F5D2-E622-E35F-16225F0362E9}"/>
              </a:ext>
            </a:extLst>
          </p:cNvPr>
          <p:cNvSpPr/>
          <p:nvPr/>
        </p:nvSpPr>
        <p:spPr>
          <a:xfrm rot="16200000">
            <a:off x="2212974" y="2300055"/>
            <a:ext cx="1152939" cy="2786153"/>
          </a:xfrm>
          <a:prstGeom prst="down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B47C5F10-DDCB-B38F-17F7-AA5DB92D38B7}"/>
              </a:ext>
            </a:extLst>
          </p:cNvPr>
          <p:cNvSpPr/>
          <p:nvPr/>
        </p:nvSpPr>
        <p:spPr>
          <a:xfrm rot="16200000">
            <a:off x="2670171" y="3290058"/>
            <a:ext cx="1152939" cy="3708370"/>
          </a:xfrm>
          <a:prstGeom prst="down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29AD2C-9065-5F07-639B-45916018FE58}"/>
              </a:ext>
            </a:extLst>
          </p:cNvPr>
          <p:cNvSpPr txBox="1"/>
          <p:nvPr/>
        </p:nvSpPr>
        <p:spPr>
          <a:xfrm>
            <a:off x="4182521" y="3400743"/>
            <a:ext cx="33712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Matthew 2:13-15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C9E57F-728D-7B94-7E7B-33814F7BCBF8}"/>
              </a:ext>
            </a:extLst>
          </p:cNvPr>
          <p:cNvSpPr txBox="1"/>
          <p:nvPr/>
        </p:nvSpPr>
        <p:spPr>
          <a:xfrm>
            <a:off x="5210563" y="4851855"/>
            <a:ext cx="32045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Matthew 4:1-4</a:t>
            </a:r>
          </a:p>
        </p:txBody>
      </p:sp>
    </p:spTree>
    <p:extLst>
      <p:ext uri="{BB962C8B-B14F-4D97-AF65-F5344CB8AC3E}">
        <p14:creationId xmlns:p14="http://schemas.microsoft.com/office/powerpoint/2010/main" val="136265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A3EFF9-77D2-63FA-1BEB-C73CA57F8D48}"/>
              </a:ext>
            </a:extLst>
          </p:cNvPr>
          <p:cNvSpPr txBox="1"/>
          <p:nvPr/>
        </p:nvSpPr>
        <p:spPr>
          <a:xfrm>
            <a:off x="1359242" y="1136814"/>
            <a:ext cx="8414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Joseph a “Righteous Man”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FBCC4C-1390-C2A3-7EA4-1911B86C25C2}"/>
              </a:ext>
            </a:extLst>
          </p:cNvPr>
          <p:cNvSpPr txBox="1"/>
          <p:nvPr/>
        </p:nvSpPr>
        <p:spPr>
          <a:xfrm>
            <a:off x="1359242" y="1927644"/>
            <a:ext cx="98359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Righteousness, a characteristic of Christ’s Kingdom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Inadequate Righteousness of Scribes &amp; Pharisees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	Mt. 5:21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et al.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	Mt. 23:23</a:t>
            </a:r>
          </a:p>
        </p:txBody>
      </p:sp>
    </p:spTree>
    <p:extLst>
      <p:ext uri="{BB962C8B-B14F-4D97-AF65-F5344CB8AC3E}">
        <p14:creationId xmlns:p14="http://schemas.microsoft.com/office/powerpoint/2010/main" val="299559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A3EFF9-77D2-63FA-1BEB-C73CA57F8D48}"/>
              </a:ext>
            </a:extLst>
          </p:cNvPr>
          <p:cNvSpPr txBox="1"/>
          <p:nvPr/>
        </p:nvSpPr>
        <p:spPr>
          <a:xfrm>
            <a:off x="1359242" y="1136814"/>
            <a:ext cx="8414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Why 14 + 14 + 14 generations?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FBCC4C-1390-C2A3-7EA4-1911B86C25C2}"/>
              </a:ext>
            </a:extLst>
          </p:cNvPr>
          <p:cNvSpPr txBox="1"/>
          <p:nvPr/>
        </p:nvSpPr>
        <p:spPr>
          <a:xfrm>
            <a:off x="1359242" y="1927644"/>
            <a:ext cx="7917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The Numeric Value of “David”</a:t>
            </a:r>
          </a:p>
        </p:txBody>
      </p:sp>
    </p:spTree>
    <p:extLst>
      <p:ext uri="{BB962C8B-B14F-4D97-AF65-F5344CB8AC3E}">
        <p14:creationId xmlns:p14="http://schemas.microsoft.com/office/powerpoint/2010/main" val="354976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A3EFF9-77D2-63FA-1BEB-C73CA57F8D48}"/>
              </a:ext>
            </a:extLst>
          </p:cNvPr>
          <p:cNvSpPr txBox="1"/>
          <p:nvPr/>
        </p:nvSpPr>
        <p:spPr>
          <a:xfrm>
            <a:off x="1359242" y="1136814"/>
            <a:ext cx="8414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Why 14 + 14 + 14 generations?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506D79-FF3C-3368-75CA-72182C695402}"/>
              </a:ext>
            </a:extLst>
          </p:cNvPr>
          <p:cNvSpPr txBox="1"/>
          <p:nvPr/>
        </p:nvSpPr>
        <p:spPr>
          <a:xfrm>
            <a:off x="9347887" y="97433"/>
            <a:ext cx="2360141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Abraham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David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Babylon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Christ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18AE1894-5A10-2A7B-2C29-2C97B848C3D4}"/>
              </a:ext>
            </a:extLst>
          </p:cNvPr>
          <p:cNvSpPr/>
          <p:nvPr/>
        </p:nvSpPr>
        <p:spPr>
          <a:xfrm>
            <a:off x="9972530" y="479162"/>
            <a:ext cx="1152939" cy="3708369"/>
          </a:xfrm>
          <a:prstGeom prst="down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174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BB5D395-9A32-F04B-3ADF-629D5258C04F}"/>
              </a:ext>
            </a:extLst>
          </p:cNvPr>
          <p:cNvSpPr txBox="1"/>
          <p:nvPr/>
        </p:nvSpPr>
        <p:spPr>
          <a:xfrm>
            <a:off x="773723" y="2237065"/>
            <a:ext cx="11144359" cy="35394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52004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  <a:hlinkClick r:id="rId2"/>
              </a:rPr>
              <a:t>Matthew 12:23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952004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all the crowds were amazed and were saying, “This man cannot be the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of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David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can he?”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952004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  <a:hlinkClick r:id="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52004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  <a:hlinkClick r:id=""/>
              </a:rPr>
              <a:t>Matthew 21:9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952004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the crowds going ahead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of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Him, and those who followed, were shouting, “Hosanna to the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of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David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;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Blessed is the One who comes in the name </a:t>
            </a:r>
            <a:r>
              <a:rPr kumimoji="0" lang="en-US" sz="28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of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the 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; Hosanna in the highest!”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4DCE31-9F5E-C83D-04F4-5A779730B507}"/>
              </a:ext>
            </a:extLst>
          </p:cNvPr>
          <p:cNvSpPr txBox="1"/>
          <p:nvPr/>
        </p:nvSpPr>
        <p:spPr>
          <a:xfrm>
            <a:off x="1359242" y="1136814"/>
            <a:ext cx="8414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Why 14 + 14 + 14 generations?</a:t>
            </a:r>
          </a:p>
        </p:txBody>
      </p:sp>
    </p:spTree>
    <p:extLst>
      <p:ext uri="{BB962C8B-B14F-4D97-AF65-F5344CB8AC3E}">
        <p14:creationId xmlns:p14="http://schemas.microsoft.com/office/powerpoint/2010/main" val="22187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BB5D395-9A32-F04B-3ADF-629D5258C04F}"/>
              </a:ext>
            </a:extLst>
          </p:cNvPr>
          <p:cNvSpPr txBox="1"/>
          <p:nvPr/>
        </p:nvSpPr>
        <p:spPr>
          <a:xfrm>
            <a:off x="773723" y="2237066"/>
            <a:ext cx="11144359" cy="35394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52004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  <a:hlinkClick r:id="rId2"/>
              </a:rPr>
              <a:t>Matthew 21:15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952004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when the chief priests and the scribes saw the wonderful things that He had done, and the children who were shouting in the temple 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area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“Hosanna to the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of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David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,” they became indignant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52004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  <a:hlinkClick r:id="rId3"/>
              </a:rPr>
              <a:t>Matthew 22:42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952004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“What do you think about the Christ? Whose son is He?” They said to Him, “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 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of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David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3D662A-0BFC-04CE-4ACA-D377C7EEF9DC}"/>
              </a:ext>
            </a:extLst>
          </p:cNvPr>
          <p:cNvSpPr txBox="1"/>
          <p:nvPr/>
        </p:nvSpPr>
        <p:spPr>
          <a:xfrm>
            <a:off x="1359242" y="1136814"/>
            <a:ext cx="8414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Why 14 + 14 + 14 generations?</a:t>
            </a:r>
          </a:p>
        </p:txBody>
      </p:sp>
    </p:spTree>
    <p:extLst>
      <p:ext uri="{BB962C8B-B14F-4D97-AF65-F5344CB8AC3E}">
        <p14:creationId xmlns:p14="http://schemas.microsoft.com/office/powerpoint/2010/main" val="366919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A3EFF9-77D2-63FA-1BEB-C73CA57F8D48}"/>
              </a:ext>
            </a:extLst>
          </p:cNvPr>
          <p:cNvSpPr txBox="1"/>
          <p:nvPr/>
        </p:nvSpPr>
        <p:spPr>
          <a:xfrm>
            <a:off x="1359242" y="1136814"/>
            <a:ext cx="8414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Why 14 + 14 + 14 generations?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FBCC4C-1390-C2A3-7EA4-1911B86C25C2}"/>
              </a:ext>
            </a:extLst>
          </p:cNvPr>
          <p:cNvSpPr txBox="1"/>
          <p:nvPr/>
        </p:nvSpPr>
        <p:spPr>
          <a:xfrm>
            <a:off x="1359242" y="1927644"/>
            <a:ext cx="79172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“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Son of David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” occurs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10 times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in Matthew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	only 3 in Mark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	only 4 in Luke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	never in John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“Son of David” in Matthew 1:1 &amp; 1:20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“Christ” in Matthew 1:1 and 1:16</a:t>
            </a:r>
          </a:p>
        </p:txBody>
      </p:sp>
    </p:spTree>
    <p:extLst>
      <p:ext uri="{BB962C8B-B14F-4D97-AF65-F5344CB8AC3E}">
        <p14:creationId xmlns:p14="http://schemas.microsoft.com/office/powerpoint/2010/main" val="427353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A3EFF9-77D2-63FA-1BEB-C73CA57F8D48}"/>
              </a:ext>
            </a:extLst>
          </p:cNvPr>
          <p:cNvSpPr txBox="1"/>
          <p:nvPr/>
        </p:nvSpPr>
        <p:spPr>
          <a:xfrm>
            <a:off x="1359242" y="1136814"/>
            <a:ext cx="8414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There should be some sign!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FBCC4C-1390-C2A3-7EA4-1911B86C25C2}"/>
              </a:ext>
            </a:extLst>
          </p:cNvPr>
          <p:cNvSpPr txBox="1"/>
          <p:nvPr/>
        </p:nvSpPr>
        <p:spPr>
          <a:xfrm>
            <a:off x="1359242" y="1927644"/>
            <a:ext cx="983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Matthew 1:18 “with child of the Holy Spirit”</a:t>
            </a:r>
          </a:p>
        </p:txBody>
      </p:sp>
    </p:spTree>
    <p:extLst>
      <p:ext uri="{BB962C8B-B14F-4D97-AF65-F5344CB8AC3E}">
        <p14:creationId xmlns:p14="http://schemas.microsoft.com/office/powerpoint/2010/main" val="127150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A3EFF9-77D2-63FA-1BEB-C73CA57F8D48}"/>
              </a:ext>
            </a:extLst>
          </p:cNvPr>
          <p:cNvSpPr txBox="1"/>
          <p:nvPr/>
        </p:nvSpPr>
        <p:spPr>
          <a:xfrm>
            <a:off x="1359242" y="1136814"/>
            <a:ext cx="8414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“Jesus”</a:t>
            </a:r>
          </a:p>
        </p:txBody>
      </p:sp>
    </p:spTree>
    <p:extLst>
      <p:ext uri="{BB962C8B-B14F-4D97-AF65-F5344CB8AC3E}">
        <p14:creationId xmlns:p14="http://schemas.microsoft.com/office/powerpoint/2010/main" val="224037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2C2D1422-2704-6667-BD62-FE2790D0E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496" y="376802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8A4B324-3CD9-7FD4-8748-8E74BB638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97" y="451511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6A3EFF9-77D2-63FA-1BEB-C73CA57F8D48}"/>
              </a:ext>
            </a:extLst>
          </p:cNvPr>
          <p:cNvSpPr txBox="1"/>
          <p:nvPr/>
        </p:nvSpPr>
        <p:spPr>
          <a:xfrm>
            <a:off x="1359242" y="1136814"/>
            <a:ext cx="8414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“Babylonian Captivity”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279BCA-2D24-1066-5C66-C5DA37E6392B}"/>
              </a:ext>
            </a:extLst>
          </p:cNvPr>
          <p:cNvSpPr txBox="1"/>
          <p:nvPr/>
        </p:nvSpPr>
        <p:spPr>
          <a:xfrm>
            <a:off x="1808880" y="1990752"/>
            <a:ext cx="7077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Micah 4:10  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rescued from Babylon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Micah 5:2    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get a ruler from Bethlehem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Matthew 2:1-6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EC7AA0-C06A-2FE4-9F35-1ACE245A9EFA}"/>
              </a:ext>
            </a:extLst>
          </p:cNvPr>
          <p:cNvSpPr txBox="1"/>
          <p:nvPr/>
        </p:nvSpPr>
        <p:spPr>
          <a:xfrm>
            <a:off x="9347887" y="97433"/>
            <a:ext cx="2360141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Abraham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David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Babylon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Christ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60C674B-F6EC-7AFF-73AA-248EE8B4B607}"/>
              </a:ext>
            </a:extLst>
          </p:cNvPr>
          <p:cNvSpPr/>
          <p:nvPr/>
        </p:nvSpPr>
        <p:spPr>
          <a:xfrm>
            <a:off x="9972530" y="479162"/>
            <a:ext cx="1152939" cy="3708369"/>
          </a:xfrm>
          <a:prstGeom prst="down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B9B73854-419C-5D21-D1C2-0DAC39E9FFDD}"/>
              </a:ext>
            </a:extLst>
          </p:cNvPr>
          <p:cNvSpPr/>
          <p:nvPr/>
        </p:nvSpPr>
        <p:spPr>
          <a:xfrm>
            <a:off x="8218789" y="5070049"/>
            <a:ext cx="530088" cy="1813881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t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MICAH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34E465B-22AA-0813-FD40-5C494C7506A6}"/>
              </a:ext>
            </a:extLst>
          </p:cNvPr>
          <p:cNvSpPr/>
          <p:nvPr/>
        </p:nvSpPr>
        <p:spPr>
          <a:xfrm>
            <a:off x="8682230" y="4416237"/>
            <a:ext cx="318017" cy="874644"/>
          </a:xfrm>
          <a:prstGeom prst="ellipse">
            <a:avLst/>
          </a:prstGeom>
          <a:solidFill>
            <a:srgbClr val="FFFF00">
              <a:alpha val="14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02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7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Palatino Linotype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Exton Class</dc:creator>
  <cp:lastModifiedBy>Exton Class</cp:lastModifiedBy>
  <cp:revision>1</cp:revision>
  <dcterms:created xsi:type="dcterms:W3CDTF">2024-04-21T16:26:26Z</dcterms:created>
  <dcterms:modified xsi:type="dcterms:W3CDTF">2024-04-21T16:26:58Z</dcterms:modified>
</cp:coreProperties>
</file>