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andy path between two hills leading to the ocean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Heron flying low over a beach with a short fence in the foreground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View of beach and sea from a grassy sand dune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View of beach and sea from a grassy sand dune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Levirate Marri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Levirate Marriage</a:t>
            </a:r>
          </a:p>
        </p:txBody>
      </p:sp>
      <p:sp>
        <p:nvSpPr>
          <p:cNvPr id="140" name="Deuteronomy 25:5-10"/>
          <p:cNvSpPr txBox="1"/>
          <p:nvPr/>
        </p:nvSpPr>
        <p:spPr>
          <a:xfrm>
            <a:off x="8976042" y="2424301"/>
            <a:ext cx="6431916" cy="85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50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Deuteronomy 25:5-10</a:t>
            </a:r>
          </a:p>
        </p:txBody>
      </p:sp>
      <p:sp>
        <p:nvSpPr>
          <p:cNvPr id="141" name="Genesis 38:"/>
          <p:cNvSpPr txBox="1"/>
          <p:nvPr/>
        </p:nvSpPr>
        <p:spPr>
          <a:xfrm>
            <a:off x="987443" y="3860188"/>
            <a:ext cx="430530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b="1" sz="6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Genesis 38:</a:t>
            </a:r>
          </a:p>
        </p:txBody>
      </p:sp>
      <p:sp>
        <p:nvSpPr>
          <p:cNvPr id="142" name="JUDAH"/>
          <p:cNvSpPr txBox="1"/>
          <p:nvPr/>
        </p:nvSpPr>
        <p:spPr>
          <a:xfrm>
            <a:off x="10223855" y="4707583"/>
            <a:ext cx="3936290" cy="1788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112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JUDAH</a:t>
            </a:r>
          </a:p>
        </p:txBody>
      </p:sp>
      <p:grpSp>
        <p:nvGrpSpPr>
          <p:cNvPr id="148" name="Group"/>
          <p:cNvGrpSpPr/>
          <p:nvPr/>
        </p:nvGrpSpPr>
        <p:grpSpPr>
          <a:xfrm>
            <a:off x="5065451" y="6318979"/>
            <a:ext cx="14253062" cy="1078042"/>
            <a:chOff x="0" y="0"/>
            <a:chExt cx="14253060" cy="1078041"/>
          </a:xfrm>
        </p:grpSpPr>
        <p:sp>
          <p:nvSpPr>
            <p:cNvPr id="143" name="Line"/>
            <p:cNvSpPr/>
            <p:nvPr/>
          </p:nvSpPr>
          <p:spPr>
            <a:xfrm>
              <a:off x="0" y="535628"/>
              <a:ext cx="14253061" cy="1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647700">
                <a:spcBef>
                  <a:spcPts val="0"/>
                </a:spcBef>
                <a:defRPr cap="all" spc="48" sz="2400">
                  <a:solidFill>
                    <a:srgbClr val="5B5854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 flipV="1">
              <a:off x="48145" y="488717"/>
              <a:ext cx="1" cy="580080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647700">
                <a:spcBef>
                  <a:spcPts val="0"/>
                </a:spcBef>
                <a:defRPr cap="all" spc="48" sz="2400">
                  <a:solidFill>
                    <a:srgbClr val="5B5854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 flipV="1">
              <a:off x="14208645" y="497963"/>
              <a:ext cx="1" cy="580079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647700">
                <a:spcBef>
                  <a:spcPts val="0"/>
                </a:spcBef>
                <a:defRPr cap="all" spc="48" sz="2400">
                  <a:solidFill>
                    <a:srgbClr val="5B5854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 flipV="1">
              <a:off x="6072673" y="0"/>
              <a:ext cx="1" cy="580079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647700">
                <a:spcBef>
                  <a:spcPts val="0"/>
                </a:spcBef>
                <a:defRPr cap="all" spc="48" sz="2400">
                  <a:solidFill>
                    <a:srgbClr val="5B5854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 flipV="1">
              <a:off x="5727325" y="497963"/>
              <a:ext cx="1" cy="580079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647700">
                <a:spcBef>
                  <a:spcPts val="0"/>
                </a:spcBef>
                <a:defRPr cap="all" spc="48" sz="2400">
                  <a:solidFill>
                    <a:srgbClr val="5B5854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</a:p>
          </p:txBody>
        </p:sp>
      </p:grpSp>
      <p:sp>
        <p:nvSpPr>
          <p:cNvPr id="149" name="ER"/>
          <p:cNvSpPr txBox="1"/>
          <p:nvPr/>
        </p:nvSpPr>
        <p:spPr>
          <a:xfrm>
            <a:off x="4320510" y="7275353"/>
            <a:ext cx="1589330" cy="1788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112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ER</a:t>
            </a:r>
          </a:p>
        </p:txBody>
      </p:sp>
      <p:sp>
        <p:nvSpPr>
          <p:cNvPr id="150" name="ONAN"/>
          <p:cNvSpPr txBox="1"/>
          <p:nvPr/>
        </p:nvSpPr>
        <p:spPr>
          <a:xfrm>
            <a:off x="9517091" y="7275353"/>
            <a:ext cx="3328925" cy="1788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112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ONAN</a:t>
            </a:r>
          </a:p>
        </p:txBody>
      </p:sp>
      <p:sp>
        <p:nvSpPr>
          <p:cNvPr id="151" name="SHELAH"/>
          <p:cNvSpPr txBox="1"/>
          <p:nvPr/>
        </p:nvSpPr>
        <p:spPr>
          <a:xfrm>
            <a:off x="16907153" y="7275353"/>
            <a:ext cx="4567835" cy="1788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112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SHELAH</a:t>
            </a:r>
          </a:p>
        </p:txBody>
      </p:sp>
      <p:sp>
        <p:nvSpPr>
          <p:cNvPr id="152" name="TAMAR"/>
          <p:cNvSpPr txBox="1"/>
          <p:nvPr/>
        </p:nvSpPr>
        <p:spPr>
          <a:xfrm>
            <a:off x="1311996" y="8863038"/>
            <a:ext cx="4143960" cy="1788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11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TAMAR</a:t>
            </a:r>
          </a:p>
        </p:txBody>
      </p:sp>
      <p:sp>
        <p:nvSpPr>
          <p:cNvPr id="153" name="Line"/>
          <p:cNvSpPr/>
          <p:nvPr/>
        </p:nvSpPr>
        <p:spPr>
          <a:xfrm flipV="1">
            <a:off x="4223933" y="7534840"/>
            <a:ext cx="1782484" cy="1270001"/>
          </a:xfrm>
          <a:prstGeom prst="line">
            <a:avLst/>
          </a:prstGeom>
          <a:ln w="1016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4" name="Line"/>
          <p:cNvSpPr/>
          <p:nvPr/>
        </p:nvSpPr>
        <p:spPr>
          <a:xfrm flipV="1">
            <a:off x="9319627" y="7534839"/>
            <a:ext cx="3723854" cy="1270002"/>
          </a:xfrm>
          <a:prstGeom prst="line">
            <a:avLst/>
          </a:prstGeom>
          <a:ln w="1016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5" name="“Onan knew that the offspring would not be his” (v. 9)."/>
          <p:cNvSpPr txBox="1"/>
          <p:nvPr/>
        </p:nvSpPr>
        <p:spPr>
          <a:xfrm>
            <a:off x="4563008" y="11460194"/>
            <a:ext cx="15257984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“Onan knew that the offspring would not be his” (v. 9).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path" nodeType="clickEffect" presetSubtype="0" presetID="-1" grpId="9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361221 0.000000" origin="layout" pathEditMode="relative">
                                      <p:cBhvr>
                                        <p:cTn id="4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8"/>
      <p:bldP build="whole" bldLvl="1" animBg="1" rev="0" advAuto="0" spid="142" grpId="2"/>
      <p:bldP build="whole" bldLvl="1" animBg="1" rev="0" advAuto="0" spid="148" grpId="3"/>
      <p:bldP build="whole" bldLvl="1" animBg="1" rev="0" advAuto="0" spid="149" grpId="4"/>
      <p:bldP build="whole" bldLvl="1" animBg="1" rev="0" advAuto="0" spid="151" grpId="6"/>
      <p:bldP build="whole" bldLvl="1" animBg="1" rev="0" advAuto="0" spid="155" grpId="11"/>
      <p:bldP build="whole" bldLvl="1" animBg="1" rev="0" advAuto="0" spid="154" grpId="10"/>
      <p:bldP build="whole" bldLvl="1" animBg="1" rev="0" advAuto="0" spid="141" grpId="1"/>
      <p:bldP build="whole" bldLvl="1" animBg="1" rev="0" advAuto="0" spid="150" grpId="5"/>
      <p:bldP build="whole" bldLvl="1" animBg="1" rev="0" advAuto="0" spid="152" grpId="7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Levirate Marri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Levirate Marriage</a:t>
            </a:r>
          </a:p>
        </p:txBody>
      </p:sp>
      <p:sp>
        <p:nvSpPr>
          <p:cNvPr id="158" name="Deuteronomy 25:5-10"/>
          <p:cNvSpPr txBox="1"/>
          <p:nvPr/>
        </p:nvSpPr>
        <p:spPr>
          <a:xfrm>
            <a:off x="8976042" y="2424301"/>
            <a:ext cx="6431916" cy="85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50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Deuteronomy 25:5-10</a:t>
            </a:r>
          </a:p>
        </p:txBody>
      </p:sp>
      <p:sp>
        <p:nvSpPr>
          <p:cNvPr id="159" name="Numbers 26:52-55:…"/>
          <p:cNvSpPr txBox="1"/>
          <p:nvPr/>
        </p:nvSpPr>
        <p:spPr>
          <a:xfrm>
            <a:off x="583153" y="3723591"/>
            <a:ext cx="23217694" cy="8148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Helvetica Neue Medium"/>
              </a:defRPr>
            </a:pPr>
            <a:r>
              <a:t>Numbers 26:52-55:</a:t>
            </a:r>
          </a:p>
          <a:p>
            <a:pPr lvl="1" marL="1270000" indent="-635000">
              <a:spcBef>
                <a:spcPts val="2800"/>
              </a:spcBef>
              <a:buSzPct val="75000"/>
              <a:buChar char="•"/>
              <a:defRPr>
                <a:latin typeface="+mn-lt"/>
                <a:ea typeface="+mn-ea"/>
                <a:cs typeface="+mn-cs"/>
                <a:sym typeface="Helvetica Neue Medium"/>
              </a:defRPr>
            </a:pPr>
            <a:r>
              <a:t>“Among these [tribes and clans] the land shall be divided for inheritance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according to the number of names</a:t>
            </a:r>
            <a:r>
              <a:t>” (v. 53).</a:t>
            </a:r>
          </a:p>
          <a:p>
            <a:pPr lvl="1" marL="1270000" indent="-635000">
              <a:spcBef>
                <a:spcPts val="2800"/>
              </a:spcBef>
              <a:buSzPct val="75000"/>
              <a:buChar char="•"/>
              <a:defRPr>
                <a:latin typeface="+mn-lt"/>
                <a:ea typeface="+mn-ea"/>
                <a:cs typeface="+mn-cs"/>
                <a:sym typeface="Helvetica Neue Medium"/>
              </a:defRPr>
            </a:pPr>
            <a:r>
              <a:t>“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According to the names</a:t>
            </a:r>
            <a:r>
              <a:t> of the tribes of their fathers they shall inherit” (v. 55).</a:t>
            </a:r>
          </a:p>
          <a:p>
            <a:pPr>
              <a:defRPr>
                <a:latin typeface="+mn-lt"/>
                <a:ea typeface="+mn-ea"/>
                <a:cs typeface="+mn-cs"/>
                <a:sym typeface="Helvetica Neue Medium"/>
              </a:defRPr>
            </a:pPr>
            <a:r>
              <a:t>Numbers 27, 36:</a:t>
            </a:r>
          </a:p>
          <a:p>
            <a:pPr lvl="1" marL="1270000" indent="-635000">
              <a:spcBef>
                <a:spcPts val="2800"/>
              </a:spcBef>
              <a:buSzPct val="75000"/>
              <a:buChar char="•"/>
              <a:defRPr>
                <a:latin typeface="+mn-lt"/>
                <a:ea typeface="+mn-ea"/>
                <a:cs typeface="+mn-cs"/>
                <a:sym typeface="Helvetica Neue Medium"/>
              </a:defRPr>
            </a:pPr>
            <a:r>
              <a:t>Zelophehad: 0 sons; 5 daughters: Mahlah, Noah, Hoglah, Milcah, Tirzah</a:t>
            </a:r>
          </a:p>
          <a:p>
            <a:pPr lvl="1" marL="1270000" indent="-635000">
              <a:spcBef>
                <a:spcPts val="2800"/>
              </a:spcBef>
              <a:buSzPct val="75000"/>
              <a:buChar char="•"/>
              <a:defRPr>
                <a:latin typeface="+mn-lt"/>
                <a:ea typeface="+mn-ea"/>
                <a:cs typeface="+mn-cs"/>
                <a:sym typeface="Helvetica Neue Medium"/>
              </a:defRPr>
            </a:pPr>
            <a:r>
              <a:t>“so that every one of the people of Israel may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possess the inheritance</a:t>
            </a:r>
            <a:r>
              <a:t> of his fathers” (36:8).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10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10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10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1000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5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Levirate Marri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Levirate Marriage</a:t>
            </a:r>
          </a:p>
        </p:txBody>
      </p:sp>
      <p:sp>
        <p:nvSpPr>
          <p:cNvPr id="162" name="Deuteronomy 25:5-10"/>
          <p:cNvSpPr txBox="1"/>
          <p:nvPr/>
        </p:nvSpPr>
        <p:spPr>
          <a:xfrm>
            <a:off x="8976042" y="2424301"/>
            <a:ext cx="6431916" cy="85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50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Deuteronomy 25:5-10</a:t>
            </a:r>
          </a:p>
        </p:txBody>
      </p:sp>
      <p:sp>
        <p:nvSpPr>
          <p:cNvPr id="163" name="Deuteronomy 25:…"/>
          <p:cNvSpPr txBox="1"/>
          <p:nvPr/>
        </p:nvSpPr>
        <p:spPr>
          <a:xfrm>
            <a:off x="2169442" y="3914091"/>
            <a:ext cx="20045116" cy="7767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Helvetica Neue Medium"/>
              </a:defRPr>
            </a:pPr>
            <a:r>
              <a:t>Deuteronomy 25:</a:t>
            </a:r>
          </a:p>
          <a:p>
            <a:pPr lvl="1" marL="1270000" indent="-635000">
              <a:spcBef>
                <a:spcPts val="2800"/>
              </a:spcBef>
              <a:buSzPct val="75000"/>
              <a:buChar char="•"/>
              <a:defRPr>
                <a:latin typeface="+mn-lt"/>
                <a:ea typeface="+mn-ea"/>
                <a:cs typeface="+mn-cs"/>
                <a:sym typeface="Helvetica Neue Medium"/>
              </a:defRPr>
            </a:pPr>
            <a:r>
              <a:t>v. 5: “the duty of a husband’s brother”</a:t>
            </a:r>
          </a:p>
          <a:p>
            <a:pPr lvl="1" marL="1270000" indent="-635000">
              <a:spcBef>
                <a:spcPts val="2800"/>
              </a:spcBef>
              <a:buSzPct val="75000"/>
              <a:buChar char="•"/>
              <a:defRPr>
                <a:latin typeface="+mn-lt"/>
                <a:ea typeface="+mn-ea"/>
                <a:cs typeface="+mn-cs"/>
                <a:sym typeface="Helvetica Neue Medium"/>
              </a:defRPr>
            </a:pPr>
            <a:r>
              <a:t>v. 6: “that his name may not be blotted out of Israel”</a:t>
            </a:r>
          </a:p>
          <a:p>
            <a:pPr lvl="1" marL="1270000" indent="-635000">
              <a:spcBef>
                <a:spcPts val="2800"/>
              </a:spcBef>
              <a:buSzPct val="75000"/>
              <a:buChar char="•"/>
              <a:defRPr>
                <a:latin typeface="+mn-lt"/>
                <a:ea typeface="+mn-ea"/>
                <a:cs typeface="+mn-cs"/>
                <a:sym typeface="Helvetica Neue Medium"/>
              </a:defRPr>
            </a:pPr>
            <a:r>
              <a:t>v. 7: “he refuses to perpetuate his brother’s name in Israel”</a:t>
            </a:r>
          </a:p>
          <a:p>
            <a:pPr lvl="1" marL="1270000" indent="-635000">
              <a:spcBef>
                <a:spcPts val="2800"/>
              </a:spcBef>
              <a:buSzPct val="75000"/>
              <a:buChar char="•"/>
              <a:defRPr>
                <a:latin typeface="+mn-lt"/>
                <a:ea typeface="+mn-ea"/>
                <a:cs typeface="+mn-cs"/>
                <a:sym typeface="Helvetica Neue Medium"/>
              </a:defRPr>
            </a:pPr>
            <a:r>
              <a:t>v. 9: The man that refuses “does not build up his brother’s house.”</a:t>
            </a:r>
          </a:p>
          <a:p>
            <a:pPr>
              <a:defRPr>
                <a:latin typeface="+mn-lt"/>
                <a:ea typeface="+mn-ea"/>
                <a:cs typeface="+mn-cs"/>
                <a:sym typeface="Helvetica Neue Medium"/>
              </a:defRPr>
            </a:pPr>
            <a:r>
              <a:t>Ruth:</a:t>
            </a:r>
          </a:p>
          <a:p>
            <a:pPr lvl="1" marL="1270000" indent="-635000">
              <a:spcBef>
                <a:spcPts val="2800"/>
              </a:spcBef>
              <a:buSzPct val="75000"/>
              <a:buChar char="•"/>
              <a:defRPr>
                <a:latin typeface="+mn-lt"/>
                <a:ea typeface="+mn-ea"/>
                <a:cs typeface="+mn-cs"/>
                <a:sym typeface="Helvetica Neue Medium"/>
              </a:defRPr>
            </a:pPr>
            <a:r>
              <a:t>4:5-6: “I cannot…lest I impair my own inheritance.”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10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10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1000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000"/>
                                        <p:tgtEl>
                                          <p:spTgt spid="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6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Build Up Your Brother’s Hou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Build Up Your Brother’s House</a:t>
            </a:r>
          </a:p>
        </p:txBody>
      </p:sp>
      <p:sp>
        <p:nvSpPr>
          <p:cNvPr id="166" name="my brother in Christ…"/>
          <p:cNvSpPr txBox="1"/>
          <p:nvPr/>
        </p:nvSpPr>
        <p:spPr>
          <a:xfrm>
            <a:off x="1439160" y="3672692"/>
            <a:ext cx="21505681" cy="7411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Helvetica Neue Medium"/>
              </a:defRPr>
            </a:pPr>
            <a:r>
              <a:t>my brother in Christ</a:t>
            </a:r>
          </a:p>
          <a:p>
            <a:pPr lvl="1" marL="1270000" indent="-635000">
              <a:spcBef>
                <a:spcPts val="2800"/>
              </a:spcBef>
              <a:buSzPct val="75000"/>
              <a:buChar char="•"/>
              <a:defRPr>
                <a:latin typeface="+mn-lt"/>
                <a:ea typeface="+mn-ea"/>
                <a:cs typeface="+mn-cs"/>
                <a:sym typeface="Helvetica Neue Medium"/>
              </a:defRPr>
            </a:pPr>
            <a:r>
              <a:t>Rom 12:10, 16 - Love one another.  Lavish with honor.  Live in harmony.</a:t>
            </a:r>
          </a:p>
          <a:p>
            <a:pPr lvl="1" marL="1270000" indent="-635000">
              <a:spcBef>
                <a:spcPts val="2800"/>
              </a:spcBef>
              <a:buSzPct val="75000"/>
              <a:buChar char="•"/>
              <a:defRPr>
                <a:latin typeface="+mn-lt"/>
                <a:ea typeface="+mn-ea"/>
                <a:cs typeface="+mn-cs"/>
                <a:sym typeface="Helvetica Neue Medium"/>
              </a:defRPr>
            </a:pPr>
            <a:r>
              <a:t>1 Th 5:11 - Encourage and build one another up.</a:t>
            </a:r>
          </a:p>
          <a:p>
            <a:pPr>
              <a:defRPr>
                <a:latin typeface="+mn-lt"/>
                <a:ea typeface="+mn-ea"/>
                <a:cs typeface="+mn-cs"/>
                <a:sym typeface="Helvetica Neue Medium"/>
              </a:defRPr>
            </a:pPr>
            <a:r>
              <a:t>my brother who is the Christ</a:t>
            </a:r>
          </a:p>
          <a:p>
            <a:pPr lvl="1" marL="1270000" indent="-635000">
              <a:spcBef>
                <a:spcPts val="2800"/>
              </a:spcBef>
              <a:buSzPct val="75000"/>
              <a:buChar char="•"/>
              <a:defRPr>
                <a:latin typeface="+mn-lt"/>
                <a:ea typeface="+mn-ea"/>
                <a:cs typeface="+mn-cs"/>
                <a:sym typeface="Helvetica Neue Medium"/>
              </a:defRPr>
            </a:pPr>
            <a:r>
              <a:t>Heb 2:11; Rom 8:29 - Jesus gladly calls us brothers and fellow heirs.</a:t>
            </a:r>
          </a:p>
          <a:p>
            <a:pPr lvl="1" marL="1270000" indent="-635000">
              <a:spcBef>
                <a:spcPts val="2800"/>
              </a:spcBef>
              <a:buSzPct val="75000"/>
              <a:buChar char="•"/>
              <a:defRPr>
                <a:latin typeface="+mn-lt"/>
                <a:ea typeface="+mn-ea"/>
                <a:cs typeface="+mn-cs"/>
                <a:sym typeface="Helvetica Neue Medium"/>
              </a:defRPr>
            </a:pPr>
            <a:r>
              <a:t>Eph 5:25-27; Col 1:28-29 - We join in His work to care for His bride, build up His house, and preserve His inheritance.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10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1000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000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1000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" dur="1000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6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Build Up Your Brother’s Hou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Build Up Your Brother’s House</a:t>
            </a:r>
          </a:p>
        </p:txBody>
      </p:sp>
      <p:sp>
        <p:nvSpPr>
          <p:cNvPr id="169" name="Col 2:6-7 - Take care how you walk, be nourished in the faith, abound in thanks.…"/>
          <p:cNvSpPr txBox="1"/>
          <p:nvPr/>
        </p:nvSpPr>
        <p:spPr>
          <a:xfrm>
            <a:off x="717970" y="3793342"/>
            <a:ext cx="23155205" cy="7373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35000" indent="-635000">
              <a:spcBef>
                <a:spcPts val="2800"/>
              </a:spcBef>
              <a:buSzPct val="75000"/>
              <a:buChar char="•"/>
              <a:defRPr>
                <a:latin typeface="+mn-lt"/>
                <a:ea typeface="+mn-ea"/>
                <a:cs typeface="+mn-cs"/>
                <a:sym typeface="Helvetica Neue Medium"/>
              </a:defRPr>
            </a:pPr>
            <a:r>
              <a:t>Col 2:6-7 - Take care how you walk, be nourished in the faith, abound in thanks.</a:t>
            </a:r>
          </a:p>
          <a:p>
            <a:pPr marL="635000" indent="-635000">
              <a:spcBef>
                <a:spcPts val="2800"/>
              </a:spcBef>
              <a:buSzPct val="75000"/>
              <a:buChar char="•"/>
              <a:defRPr>
                <a:latin typeface="+mn-lt"/>
                <a:ea typeface="+mn-ea"/>
                <a:cs typeface="+mn-cs"/>
                <a:sym typeface="Helvetica Neue Medium"/>
              </a:defRPr>
            </a:pPr>
            <a:r>
              <a:t>Acts 20:32 - Give attention to the word. It is God’s grace to make you his heir.</a:t>
            </a:r>
          </a:p>
          <a:p>
            <a:pPr marL="635000" indent="-635000">
              <a:spcBef>
                <a:spcPts val="2800"/>
              </a:spcBef>
              <a:buSzPct val="75000"/>
              <a:buChar char="•"/>
              <a:defRPr>
                <a:latin typeface="+mn-lt"/>
                <a:ea typeface="+mn-ea"/>
                <a:cs typeface="+mn-cs"/>
                <a:sym typeface="Helvetica Neue Medium"/>
              </a:defRPr>
            </a:pPr>
            <a:r>
              <a:t>Rom 14:19; 15:1-2 - Pursue peace. Bear with one another.</a:t>
            </a:r>
          </a:p>
          <a:p>
            <a:pPr marL="635000" indent="-635000">
              <a:spcBef>
                <a:spcPts val="2800"/>
              </a:spcBef>
              <a:buSzPct val="75000"/>
              <a:buChar char="•"/>
              <a:defRPr>
                <a:latin typeface="+mn-lt"/>
                <a:ea typeface="+mn-ea"/>
                <a:cs typeface="+mn-cs"/>
                <a:sym typeface="Helvetica Neue Medium"/>
              </a:defRPr>
            </a:pPr>
            <a:r>
              <a:t>1 Cor 8:1 - Love one another. Do not be puffed up against one another.</a:t>
            </a:r>
          </a:p>
          <a:p>
            <a:pPr marL="635000" indent="-635000">
              <a:spcBef>
                <a:spcPts val="2800"/>
              </a:spcBef>
              <a:buSzPct val="75000"/>
              <a:buChar char="•"/>
              <a:defRPr>
                <a:latin typeface="+mn-lt"/>
                <a:ea typeface="+mn-ea"/>
                <a:cs typeface="+mn-cs"/>
                <a:sym typeface="Helvetica Neue Medium"/>
              </a:defRPr>
            </a:pPr>
            <a:r>
              <a:t>1 Cor 14:12 - Be eager to participate in the work of the Spirit. Build up!</a:t>
            </a:r>
          </a:p>
          <a:p>
            <a:pPr marL="635000" indent="-635000">
              <a:spcBef>
                <a:spcPts val="2800"/>
              </a:spcBef>
              <a:buSzPct val="75000"/>
              <a:buChar char="•"/>
              <a:defRPr>
                <a:latin typeface="+mn-lt"/>
                <a:ea typeface="+mn-ea"/>
                <a:cs typeface="+mn-cs"/>
                <a:sym typeface="Helvetica Neue Medium"/>
              </a:defRPr>
            </a:pPr>
            <a:r>
              <a:t>Eph 4:12, 16 - Do your part to build up the church!</a:t>
            </a:r>
          </a:p>
          <a:p>
            <a:pPr marL="635000" indent="-635000">
              <a:spcBef>
                <a:spcPts val="2800"/>
              </a:spcBef>
              <a:buSzPct val="75000"/>
              <a:buChar char="•"/>
              <a:defRPr>
                <a:latin typeface="+mn-lt"/>
                <a:ea typeface="+mn-ea"/>
                <a:cs typeface="+mn-cs"/>
                <a:sym typeface="Helvetica Neue Medium"/>
              </a:defRPr>
            </a:pPr>
            <a:r>
              <a:t>Eph 4:29 - Purpose to edify with your speech.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000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000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000"/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1000"/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6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o this end we always pray for you,…"/>
          <p:cNvSpPr txBox="1"/>
          <p:nvPr/>
        </p:nvSpPr>
        <p:spPr>
          <a:xfrm>
            <a:off x="1335114" y="4009806"/>
            <a:ext cx="21713773" cy="4342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defRPr>
                <a:latin typeface="+mn-lt"/>
                <a:ea typeface="+mn-ea"/>
                <a:cs typeface="+mn-cs"/>
                <a:sym typeface="Helvetica Neue Medium"/>
              </a:defRPr>
            </a:pPr>
            <a:r>
              <a:t>To this end we always pray for you,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defRPr>
                <a:latin typeface="+mn-lt"/>
                <a:ea typeface="+mn-ea"/>
                <a:cs typeface="+mn-cs"/>
                <a:sym typeface="Helvetica Neue Medium"/>
              </a:defRPr>
            </a:pPr>
            <a:r>
              <a:t>that our God may make you worthy of his calling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defRPr>
                <a:latin typeface="+mn-lt"/>
                <a:ea typeface="+mn-ea"/>
                <a:cs typeface="+mn-cs"/>
                <a:sym typeface="Helvetica Neue Medium"/>
              </a:defRPr>
            </a:pPr>
            <a:r>
              <a:t>and may fulfill every resolve for good and every work of faith by his power,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so that the name of our Lord Jesus may be glorified in you, and you in him,</a:t>
            </a:r>
            <a:r>
              <a:t> according to the grace of our God and the Lord Jesus Christ.</a:t>
            </a:r>
          </a:p>
        </p:txBody>
      </p:sp>
      <p:sp>
        <p:nvSpPr>
          <p:cNvPr id="172" name="—2 Thessalonians 1:11-12"/>
          <p:cNvSpPr txBox="1"/>
          <p:nvPr/>
        </p:nvSpPr>
        <p:spPr>
          <a:xfrm>
            <a:off x="8441283" y="9306841"/>
            <a:ext cx="6269737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i="1" sz="40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—2 Thessalonians 1:11-12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