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1019" r:id="rId4"/>
    <p:sldId id="1099" r:id="rId5"/>
    <p:sldId id="1101" r:id="rId6"/>
    <p:sldId id="1068" r:id="rId7"/>
    <p:sldId id="1102" r:id="rId8"/>
    <p:sldId id="1103" r:id="rId9"/>
    <p:sldId id="1104" r:id="rId10"/>
    <p:sldId id="308" r:id="rId11"/>
    <p:sldId id="309" r:id="rId12"/>
    <p:sldId id="310" r:id="rId13"/>
    <p:sldId id="311" r:id="rId14"/>
    <p:sldId id="312" r:id="rId15"/>
    <p:sldId id="1105" r:id="rId16"/>
    <p:sldId id="1088" r:id="rId17"/>
    <p:sldId id="1070" r:id="rId18"/>
    <p:sldId id="1071" r:id="rId19"/>
    <p:sldId id="1072" r:id="rId20"/>
    <p:sldId id="1073" r:id="rId21"/>
    <p:sldId id="1089" r:id="rId22"/>
    <p:sldId id="1090" r:id="rId23"/>
    <p:sldId id="1091" r:id="rId24"/>
    <p:sldId id="1092" r:id="rId25"/>
    <p:sldId id="1093" r:id="rId26"/>
    <p:sldId id="1094" r:id="rId27"/>
    <p:sldId id="1095" r:id="rId28"/>
    <p:sldId id="1096" r:id="rId29"/>
    <p:sldId id="1097" r:id="rId30"/>
    <p:sldId id="10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3B2D-3EAD-4537-25BE-1AB28393E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5B6FD-56E9-E578-7460-0FE9FAEF0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8E330-9B99-C7B4-6277-0D60B774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5D4B-E6C8-035B-03FC-824DFE0F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9862-7CE5-84B8-DB45-4B30476E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7573-DC19-5532-F7D4-4E451C9A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C4E83-C9DD-4ED0-F0EC-82AB4EF6F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BA3BC-56F4-30B1-DEDA-F556DF15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EEAE-CFDE-A2F1-17C5-B9A5FA9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EC13-A2F5-BF82-6D4D-183B3A39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9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D8E8A-8153-4567-98A1-31BC3DA80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12A99-6B78-7944-AF9E-A23CF35D9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31F15-10F6-6989-E767-F570F9C3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BA73-DDA6-181A-E233-14769745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5BB58-E7D8-DF98-0F3A-9F2974B2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0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4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F268-8BE1-955B-EE76-8930E860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261D-C5E1-2794-118D-8234BF07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6995A-8CDC-8081-1EF7-90940E5E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CFF23-17C1-F47F-5C59-334D7D65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283D-6D52-585E-7BF0-2C5AB01A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9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79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1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7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F193-0D88-D73F-A254-8F661C3E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D73F1-6B9F-7F93-EB92-2DB492C7C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FEF7-BC52-90E4-B3C0-9022DC46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5999-113D-71EC-76B3-7F1F7505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C6F2-059F-5C5E-0E5A-0B628462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6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4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6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10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7C22-D84E-4195-90E1-8A4DB1DE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5A90-E11C-8025-2987-D19DDB8F4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717D0-07B1-6C3D-7164-FB563468B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6CF45-C458-7CE6-1738-65ED34DE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5C03E-FE40-80C9-9E20-3C9E5F2E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014B5-CB34-702B-02D2-8759EA90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D359-B0E5-B0D9-E1DC-627CFC2A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3A9C-8CA7-757D-EA52-29C43DA63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B5A7C-EDD1-BE67-03F0-FB9A2AD1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4130D-40D3-0125-7170-36033CC6B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4D40-27F2-30DB-80F9-F313FD6EC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11EEB-CE74-6C8B-7B86-D9F60BB3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AE03E-C052-F5CC-998F-3F9E9C8C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C7858-353B-94EE-4ABB-C0A2B2E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17C0-4D94-0640-2194-7368BDA0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62D47-BCA0-F957-5681-6E056902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BEDB1-82AC-5682-88BD-6EA54727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D49B4-1F38-7B33-903B-8F99D8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F506F-9B87-70C0-C68A-C36C93EF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0B5A5-725E-9950-0929-00C0C8D4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B25EA-BA7C-309E-0710-C91A076A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18EA-A919-DF98-B813-0C34C387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3F63B-524E-CA06-DF84-F4BA4178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4B62A-1B0F-AB83-F236-F21D440EA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0522D-70E8-D281-FC83-D169B4DE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02435-6D3D-1350-42B4-E626005E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4CB29-2764-F7B7-494A-F871AD38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F8BB-8738-5BBA-F6AD-C17C98A2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F328-CC73-3047-A54E-B5A9EA52C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6EAA9-9CD1-E9BF-6811-5BE646F5D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EFB4B-920F-19C6-ACD3-C5E5A967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802A2-F228-5812-95CE-CC0E0A0C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25AA-99EE-1906-76F1-BF630A4B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28D99-5261-0BB0-946C-BD27F091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BA29A-7C7E-FD0A-CC16-2F0A3BE3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83433-5C54-E411-85E3-1E54DCAAC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9787-5CD3-4F06-AAC3-A97381F90FC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79FE5-58D4-722D-8464-E94C7BA70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998-C0E2-59F5-31CA-082891E8B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5C155-EBC9-49B7-AD73-D672F5B01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FCF7-7ECC-4D30-B6D0-AB7D07B6567C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2EC8-9DFF-4990-8FCE-F02CB5F10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4EB7-9339-43EF-AA04-6156E629AB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8719-FE3B-4AEA-9093-3FF6D804A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E8B0-86FB-E323-8D3D-804FA3696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704"/>
            <a:ext cx="9144000" cy="341981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to the Holy Spirit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156311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Gifts will Cease but Love will Endure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57661"/>
            <a:ext cx="7162800" cy="4239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67000" y="4205666"/>
            <a:ext cx="52578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Faith, Hope, Love		Faith, Hope, Love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9910" y="4172418"/>
            <a:ext cx="75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096000" y="4419600"/>
            <a:ext cx="651510" cy="838200"/>
          </a:xfrm>
          <a:prstGeom prst="mathMultiply">
            <a:avLst>
              <a:gd name="adj1" fmla="val 113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67000" y="3185570"/>
            <a:ext cx="52578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7060" y="3436410"/>
            <a:ext cx="2735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Prophecies, Tongues,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399810"/>
            <a:ext cx="4572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LAST DAY</a:t>
            </a:r>
          </a:p>
        </p:txBody>
      </p:sp>
    </p:spTree>
    <p:extLst>
      <p:ext uri="{BB962C8B-B14F-4D97-AF65-F5344CB8AC3E}">
        <p14:creationId xmlns:p14="http://schemas.microsoft.com/office/powerpoint/2010/main" val="286679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Gifts will Cease but Love will Endure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57661"/>
            <a:ext cx="7162800" cy="4239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109453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 was a child…	         when I became a man, I did 			         away with childish things.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4081046"/>
            <a:ext cx="513521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now we see in a mirror dimly,          but then face to face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403128"/>
            <a:ext cx="4572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Complete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67000" y="3177377"/>
            <a:ext cx="27432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Prophecies, Tongues, Knowledge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4205666"/>
            <a:ext cx="63246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Faith, Hope, Love		Faith, Hope, Love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2450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Reveal &amp; Confirm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754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Apostles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310583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 was a child…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667000" y="3185653"/>
            <a:ext cx="2743200" cy="120453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Partial Revelation</a:t>
            </a:r>
          </a:p>
        </p:txBody>
      </p:sp>
    </p:spTree>
    <p:extLst>
      <p:ext uri="{BB962C8B-B14F-4D97-AF65-F5344CB8AC3E}">
        <p14:creationId xmlns:p14="http://schemas.microsoft.com/office/powerpoint/2010/main" val="32760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/>
      <p:bldP spid="11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Gifts will Cease but Love will Endure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57661"/>
            <a:ext cx="7162800" cy="4239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2450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Reveal &amp; Confirm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2754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Apostles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403128"/>
            <a:ext cx="35814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Complete Revelation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0800" y="3109453"/>
            <a:ext cx="6096000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FF00">
                  <a:alpha val="68000"/>
                </a:srgbClr>
              </a:gs>
              <a:gs pos="30000">
                <a:srgbClr val="FFFF00"/>
              </a:gs>
              <a:gs pos="74000">
                <a:srgbClr val="FFFF00">
                  <a:alpha val="4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When I was a child…	         when I became a man, I did 			         away with childish things.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4081046"/>
            <a:ext cx="5791200" cy="338554"/>
          </a:xfrm>
          <a:prstGeom prst="rect">
            <a:avLst/>
          </a:prstGeom>
          <a:gradFill>
            <a:gsLst>
              <a:gs pos="0">
                <a:srgbClr val="FFFF00"/>
              </a:gs>
              <a:gs pos="45000">
                <a:srgbClr val="FFFF00">
                  <a:alpha val="68000"/>
                </a:srgbClr>
              </a:gs>
              <a:gs pos="30000">
                <a:srgbClr val="FFFF00"/>
              </a:gs>
              <a:gs pos="74000">
                <a:srgbClr val="FFFF00">
                  <a:alpha val="45000"/>
                </a:srgb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now we see in a mirror dimly,	but then face to face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67000" y="3177377"/>
            <a:ext cx="2743200" cy="1204535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Partial Revelation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4205666"/>
            <a:ext cx="63246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Faith, Hope, Love		Faith, Hope, Love	</a:t>
            </a:r>
          </a:p>
        </p:txBody>
      </p:sp>
    </p:spTree>
    <p:extLst>
      <p:ext uri="{BB962C8B-B14F-4D97-AF65-F5344CB8AC3E}">
        <p14:creationId xmlns:p14="http://schemas.microsoft.com/office/powerpoint/2010/main" val="13136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3F17C-4A98-8FA9-3856-C0750B2FD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02CB5-12D8-1BF7-341D-2CEEC72F5784}"/>
              </a:ext>
            </a:extLst>
          </p:cNvPr>
          <p:cNvSpPr/>
          <p:nvPr/>
        </p:nvSpPr>
        <p:spPr>
          <a:xfrm>
            <a:off x="2590801" y="1457980"/>
            <a:ext cx="662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TWO FACTS point to AN END of such signs…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09B703F-193A-C931-CC2F-C12B260BBBC8}"/>
              </a:ext>
            </a:extLst>
          </p:cNvPr>
          <p:cNvSpPr/>
          <p:nvPr/>
        </p:nvSpPr>
        <p:spPr>
          <a:xfrm>
            <a:off x="2286000" y="2057400"/>
            <a:ext cx="3657600" cy="20574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BFFFAAF6-483F-C35A-AA0B-ADC6C9A5765B}"/>
              </a:ext>
            </a:extLst>
          </p:cNvPr>
          <p:cNvSpPr/>
          <p:nvPr/>
        </p:nvSpPr>
        <p:spPr>
          <a:xfrm>
            <a:off x="2286000" y="4495800"/>
            <a:ext cx="3657600" cy="20574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E28480-3602-4CE2-4B1E-B5F179E0BCA1}"/>
              </a:ext>
            </a:extLst>
          </p:cNvPr>
          <p:cNvSpPr/>
          <p:nvPr/>
        </p:nvSpPr>
        <p:spPr>
          <a:xfrm>
            <a:off x="2362200" y="213360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Acts 8:18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when Simon saw that the Spirit was given through the laying on of the apostles' hands…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D5AFC-E5F1-93EB-C6D2-A03B60ED7DFE}"/>
              </a:ext>
            </a:extLst>
          </p:cNvPr>
          <p:cNvSpPr/>
          <p:nvPr/>
        </p:nvSpPr>
        <p:spPr>
          <a:xfrm>
            <a:off x="2362200" y="48006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13:10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when the perfect comes, the partial will pass away.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007330-D44D-721E-C3CD-9714C2298BE0}"/>
              </a:ext>
            </a:extLst>
          </p:cNvPr>
          <p:cNvCxnSpPr/>
          <p:nvPr/>
        </p:nvCxnSpPr>
        <p:spPr>
          <a:xfrm rot="5400000">
            <a:off x="4000500" y="4152900"/>
            <a:ext cx="3886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CC075A-8A56-E70B-98A9-DB87E1922F0A}"/>
              </a:ext>
            </a:extLst>
          </p:cNvPr>
          <p:cNvSpPr/>
          <p:nvPr/>
        </p:nvSpPr>
        <p:spPr>
          <a:xfrm>
            <a:off x="5943600" y="3505200"/>
            <a:ext cx="457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John 20:31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but these are written so that you may believe that Jesus is the Christ, the Son of God…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6CAAF-44B2-D20B-4D3B-DF4793E29AA0}"/>
              </a:ext>
            </a:extLst>
          </p:cNvPr>
          <p:cNvSpPr/>
          <p:nvPr/>
        </p:nvSpPr>
        <p:spPr>
          <a:xfrm rot="19733616">
            <a:off x="1649168" y="206691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A16B40-5675-44B1-0405-4596AE0135AC}"/>
              </a:ext>
            </a:extLst>
          </p:cNvPr>
          <p:cNvSpPr/>
          <p:nvPr/>
        </p:nvSpPr>
        <p:spPr>
          <a:xfrm rot="19733616">
            <a:off x="1596144" y="4591572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Purpose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51BD1A1-1F2A-B314-5A38-9CBED9F0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900" y="3581400"/>
            <a:ext cx="148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A8E63D-B7FA-23AC-C4CB-E3B0C1D8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703DF4-37B7-2D5A-CEAB-0EEE7D0FD0C9}"/>
              </a:ext>
            </a:extLst>
          </p:cNvPr>
          <p:cNvSpPr/>
          <p:nvPr/>
        </p:nvSpPr>
        <p:spPr>
          <a:xfrm>
            <a:off x="5029200" y="391180"/>
            <a:ext cx="2094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Signs Today?</a:t>
            </a:r>
          </a:p>
        </p:txBody>
      </p:sp>
    </p:spTree>
    <p:extLst>
      <p:ext uri="{BB962C8B-B14F-4D97-AF65-F5344CB8AC3E}">
        <p14:creationId xmlns:p14="http://schemas.microsoft.com/office/powerpoint/2010/main" val="16696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3" grpId="0" uiExpand="1" build="allAtOnce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AE1E-BE87-811B-0E01-B6BB9103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C8F68E-B2FF-F97E-2C31-03BEFDD6F4EB}"/>
              </a:ext>
            </a:extLst>
          </p:cNvPr>
          <p:cNvSpPr txBox="1"/>
          <p:nvPr/>
        </p:nvSpPr>
        <p:spPr>
          <a:xfrm>
            <a:off x="615974" y="814717"/>
            <a:ext cx="11147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D730784-E67D-8A8D-2BF4-4C03670ADA3C}"/>
              </a:ext>
            </a:extLst>
          </p:cNvPr>
          <p:cNvSpPr/>
          <p:nvPr/>
        </p:nvSpPr>
        <p:spPr>
          <a:xfrm>
            <a:off x="1296212" y="814717"/>
            <a:ext cx="329054" cy="949689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8434C-90E4-F1C7-8EEC-42D9BEBAB5A2}"/>
              </a:ext>
            </a:extLst>
          </p:cNvPr>
          <p:cNvSpPr txBox="1"/>
          <p:nvPr/>
        </p:nvSpPr>
        <p:spPr>
          <a:xfrm>
            <a:off x="126609" y="814717"/>
            <a:ext cx="1336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century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37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35ECC-EEC7-E240-D10F-8355274E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395C1A-1C44-3184-358B-F3D76250AE24}"/>
              </a:ext>
            </a:extLst>
          </p:cNvPr>
          <p:cNvSpPr txBox="1"/>
          <p:nvPr/>
        </p:nvSpPr>
        <p:spPr>
          <a:xfrm>
            <a:off x="2910731" y="814717"/>
            <a:ext cx="9154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20EA09A-5183-296D-CE72-C3FBF23D8AE4}"/>
              </a:ext>
            </a:extLst>
          </p:cNvPr>
          <p:cNvSpPr/>
          <p:nvPr/>
        </p:nvSpPr>
        <p:spPr>
          <a:xfrm>
            <a:off x="3605072" y="814717"/>
            <a:ext cx="329054" cy="949689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841F6-955A-1A6D-0DE2-522C77C8B16F}"/>
              </a:ext>
            </a:extLst>
          </p:cNvPr>
          <p:cNvSpPr txBox="1"/>
          <p:nvPr/>
        </p:nvSpPr>
        <p:spPr>
          <a:xfrm>
            <a:off x="126609" y="814717"/>
            <a:ext cx="3645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Accomplished for us by the scriptures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7C42F-293E-BAFF-D627-4A8F296B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6"/>
          <a:stretch/>
        </p:blipFill>
        <p:spPr>
          <a:xfrm>
            <a:off x="92822" y="2634013"/>
            <a:ext cx="7649824" cy="3111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365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BBBA0-8E44-9ED5-BF66-2BC67061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CA3354-85EA-2F4F-7F14-939341D3DCD8}"/>
              </a:ext>
            </a:extLst>
          </p:cNvPr>
          <p:cNvSpPr txBox="1"/>
          <p:nvPr/>
        </p:nvSpPr>
        <p:spPr>
          <a:xfrm>
            <a:off x="2910731" y="814717"/>
            <a:ext cx="9154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40F9D94-6DDD-BE8E-8DEA-D87AB03D00B8}"/>
              </a:ext>
            </a:extLst>
          </p:cNvPr>
          <p:cNvSpPr/>
          <p:nvPr/>
        </p:nvSpPr>
        <p:spPr>
          <a:xfrm>
            <a:off x="3605072" y="814717"/>
            <a:ext cx="329054" cy="949689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60664-4441-0C19-AC46-4FA983E31F8E}"/>
              </a:ext>
            </a:extLst>
          </p:cNvPr>
          <p:cNvSpPr txBox="1"/>
          <p:nvPr/>
        </p:nvSpPr>
        <p:spPr>
          <a:xfrm>
            <a:off x="409433" y="814717"/>
            <a:ext cx="3362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Still the Work of the Holy Spirit!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6E3B8-5394-515E-5F3C-2D23E3EA014E}"/>
              </a:ext>
            </a:extLst>
          </p:cNvPr>
          <p:cNvSpPr txBox="1"/>
          <p:nvPr/>
        </p:nvSpPr>
        <p:spPr>
          <a:xfrm>
            <a:off x="128788" y="2693555"/>
            <a:ext cx="115008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Spirit’s Work Doesn’t Have to be Mysterious or Supernatural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John 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Comforter, even the Holy Spirit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whom the Father will send in my name, he shall teach you all things, and bring to your remembrance all that I said unto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John 16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Nevertheless I tell you the truth: It is expedient for you that I go away; for if I go not away,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 Comforter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will not come unto you; but if I go, I will send him unto you.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he, when he is come,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 convict the world in respect of sin, and of righteousness, and of judgment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E71F-2CCB-C0F7-667D-A5B41AF54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D901638A-4955-8A63-9BD8-D2D85A3FC98E}"/>
              </a:ext>
            </a:extLst>
          </p:cNvPr>
          <p:cNvSpPr/>
          <p:nvPr/>
        </p:nvSpPr>
        <p:spPr>
          <a:xfrm>
            <a:off x="3766782" y="545910"/>
            <a:ext cx="8298609" cy="3261815"/>
          </a:xfrm>
          <a:prstGeom prst="downArrow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729A4-7990-CF6C-3B16-CB6C9A22CA86}"/>
              </a:ext>
            </a:extLst>
          </p:cNvPr>
          <p:cNvSpPr txBox="1"/>
          <p:nvPr/>
        </p:nvSpPr>
        <p:spPr>
          <a:xfrm>
            <a:off x="2910731" y="814717"/>
            <a:ext cx="9154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E4A51-1C82-E3FB-33B3-06E1E34F4DA7}"/>
              </a:ext>
            </a:extLst>
          </p:cNvPr>
          <p:cNvSpPr txBox="1"/>
          <p:nvPr/>
        </p:nvSpPr>
        <p:spPr>
          <a:xfrm>
            <a:off x="4867518" y="4076532"/>
            <a:ext cx="6097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sealed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BF19B-FADD-D4EE-7855-A28C0C2C6D7F}"/>
              </a:ext>
            </a:extLst>
          </p:cNvPr>
          <p:cNvSpPr txBox="1"/>
          <p:nvPr/>
        </p:nvSpPr>
        <p:spPr>
          <a:xfrm>
            <a:off x="2910731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</p:spTree>
    <p:extLst>
      <p:ext uri="{BB962C8B-B14F-4D97-AF65-F5344CB8AC3E}">
        <p14:creationId xmlns:p14="http://schemas.microsoft.com/office/powerpoint/2010/main" val="11027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36094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AF1F2-B0C3-3CF2-8C64-609F27F2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91DA99A2-A37B-EF50-1107-013BB8C71525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31BF-E0FA-A5FD-1CF6-9638500C390D}"/>
              </a:ext>
            </a:extLst>
          </p:cNvPr>
          <p:cNvSpPr txBox="1"/>
          <p:nvPr/>
        </p:nvSpPr>
        <p:spPr>
          <a:xfrm>
            <a:off x="6054876" y="4076532"/>
            <a:ext cx="6097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sealed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471DD-9A02-4420-223E-1C9ABA50FB62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83E2F-EC7E-0343-B63E-BF791B51A17F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D79723A-2D69-F75A-F6D5-8A2D98E2DFC3}"/>
              </a:ext>
            </a:extLst>
          </p:cNvPr>
          <p:cNvSpPr/>
          <p:nvPr/>
        </p:nvSpPr>
        <p:spPr>
          <a:xfrm>
            <a:off x="5698436" y="814717"/>
            <a:ext cx="2239616" cy="1569660"/>
          </a:xfrm>
          <a:prstGeom prst="leftRightArrow">
            <a:avLst>
              <a:gd name="adj1" fmla="val 28049"/>
              <a:gd name="adj2" fmla="val 288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567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40A0-3ECB-0DF1-6897-D3B6F6A40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CC612C8-7310-7B34-1870-E7CC7BE58E7E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93E57-56E3-1C15-27F2-7E43C8EEEA61}"/>
              </a:ext>
            </a:extLst>
          </p:cNvPr>
          <p:cNvSpPr txBox="1"/>
          <p:nvPr/>
        </p:nvSpPr>
        <p:spPr>
          <a:xfrm>
            <a:off x="7275442" y="4076532"/>
            <a:ext cx="4876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sealed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E093B-24AE-C14F-7B05-CE0E20332D89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55709-9969-6108-5E2C-122EF56A7900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DEE44637-2E00-B485-2CC9-79961A9008E5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7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EBA4-5918-9EAB-777F-9B1F221B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52DEF-4F0F-233E-BA62-43DC3785333B}"/>
              </a:ext>
            </a:extLst>
          </p:cNvPr>
          <p:cNvSpPr txBox="1"/>
          <p:nvPr/>
        </p:nvSpPr>
        <p:spPr>
          <a:xfrm>
            <a:off x="615974" y="814717"/>
            <a:ext cx="11147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</p:spTree>
    <p:extLst>
      <p:ext uri="{BB962C8B-B14F-4D97-AF65-F5344CB8AC3E}">
        <p14:creationId xmlns:p14="http://schemas.microsoft.com/office/powerpoint/2010/main" val="397013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36D1-8460-1983-D531-396C542B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5EBDF7C-E0BA-10E7-5CCE-B67BD4E28327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029AC-F6F6-9379-80E5-55944145725C}"/>
              </a:ext>
            </a:extLst>
          </p:cNvPr>
          <p:cNvSpPr txBox="1"/>
          <p:nvPr/>
        </p:nvSpPr>
        <p:spPr>
          <a:xfrm>
            <a:off x="7275442" y="4076532"/>
            <a:ext cx="4876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33BA3-3132-BD6E-E5AF-66844DA76846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855BA-0F7E-5DEC-60A6-8B6215143A5C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55F8C0E5-CBED-CE79-C7FF-7D3FDD8BE8A1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853A8-A709-1A16-C111-D1F205656EA6}"/>
              </a:ext>
            </a:extLst>
          </p:cNvPr>
          <p:cNvSpPr txBox="1"/>
          <p:nvPr/>
        </p:nvSpPr>
        <p:spPr>
          <a:xfrm>
            <a:off x="971080" y="3586203"/>
            <a:ext cx="7572616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Identify/Authenticate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9:38-10:1, Est 3:10, 8:8-10, 1 Ki 21:8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Protect/Secure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 7:3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902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95306-CBE2-47BF-216B-05A6444D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E19F11EC-E0AB-FEAD-14F0-AB18DBE12DAE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9B2F0-762F-8AE5-BB6B-1B6C524F0D51}"/>
              </a:ext>
            </a:extLst>
          </p:cNvPr>
          <p:cNvSpPr txBox="1"/>
          <p:nvPr/>
        </p:nvSpPr>
        <p:spPr>
          <a:xfrm>
            <a:off x="7275442" y="4076532"/>
            <a:ext cx="4876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AC555-AEB0-898C-E361-FE9D1A2FBD2B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365EC-2E9D-4CD0-B705-2D3E6C66A0D7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CF21A5EB-04E4-B19D-D254-DCB5162B01C6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8DD38-37F5-C0D2-AE4A-FDFA34C4FD39}"/>
              </a:ext>
            </a:extLst>
          </p:cNvPr>
          <p:cNvSpPr txBox="1"/>
          <p:nvPr/>
        </p:nvSpPr>
        <p:spPr>
          <a:xfrm>
            <a:off x="971080" y="3586203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1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F788-1CA6-0581-F2C2-D0CCF3E58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3D02083-E8BA-D593-0BCE-CAA00B604328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DF016-4744-DE69-5F3E-21FB74BF8483}"/>
              </a:ext>
            </a:extLst>
          </p:cNvPr>
          <p:cNvSpPr txBox="1"/>
          <p:nvPr/>
        </p:nvSpPr>
        <p:spPr>
          <a:xfrm>
            <a:off x="7275442" y="4076532"/>
            <a:ext cx="4876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3736C-2AFA-18F4-75E6-DF1AEFC74103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59B51-CAEB-D3A2-7C61-6F9D74498DB8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BDD28A8-3AA5-E728-2054-3579ABDD4A10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B8895-A9F2-E7B4-3491-AC54042222A5}"/>
              </a:ext>
            </a:extLst>
          </p:cNvPr>
          <p:cNvSpPr txBox="1"/>
          <p:nvPr/>
        </p:nvSpPr>
        <p:spPr>
          <a:xfrm>
            <a:off x="971080" y="3586203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FF6C1-7CF6-200F-4EED-8E45FB1C27A6}"/>
              </a:ext>
            </a:extLst>
          </p:cNvPr>
          <p:cNvSpPr txBox="1"/>
          <p:nvPr/>
        </p:nvSpPr>
        <p:spPr>
          <a:xfrm>
            <a:off x="981811" y="5142399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8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59C0-654D-9CF5-8953-F713D9EA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92F6C0E-1080-678C-22F2-343D570FEEBC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80F35-DE7F-032A-5048-4DBF723D4AE5}"/>
              </a:ext>
            </a:extLst>
          </p:cNvPr>
          <p:cNvSpPr txBox="1"/>
          <p:nvPr/>
        </p:nvSpPr>
        <p:spPr>
          <a:xfrm>
            <a:off x="5936566" y="3795178"/>
            <a:ext cx="62154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 who is given as a pledge of our inheritance,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unto the redemption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God’s own possession”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A3CD3-D00F-C831-2310-AA5CA1D07961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B5D6B-27AA-DC70-4DE3-EDECAB15BA73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8C5AE01F-6655-EC6A-60EA-06E4E888E2F4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5F4A4-122B-FAB9-6AAD-B6964A7D5AB0}"/>
              </a:ext>
            </a:extLst>
          </p:cNvPr>
          <p:cNvSpPr txBox="1"/>
          <p:nvPr/>
        </p:nvSpPr>
        <p:spPr>
          <a:xfrm>
            <a:off x="971080" y="3586203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D3230-A3B6-49B5-D091-F4228BB2AA51}"/>
              </a:ext>
            </a:extLst>
          </p:cNvPr>
          <p:cNvSpPr txBox="1"/>
          <p:nvPr/>
        </p:nvSpPr>
        <p:spPr>
          <a:xfrm>
            <a:off x="981811" y="5142399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72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4F102-70C6-87F5-918A-B74522A6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6EA11D8-13C7-D6FC-D172-353EEC529513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F572C-5985-5C8D-7F17-D51D5E75D9A2}"/>
              </a:ext>
            </a:extLst>
          </p:cNvPr>
          <p:cNvSpPr txBox="1"/>
          <p:nvPr/>
        </p:nvSpPr>
        <p:spPr>
          <a:xfrm>
            <a:off x="5936566" y="3795178"/>
            <a:ext cx="62154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 who is given as a pledge of our inheritance,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unto the redemption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God’s own possession”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E0962-BE73-311F-5F5D-AE68020511B9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33A93C-D45F-D804-52F3-7DE5A722625F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BCB17EF-08B3-904F-5528-DD300E5BA804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9E2EB-EEA6-C850-4D46-05FFB68637F3}"/>
              </a:ext>
            </a:extLst>
          </p:cNvPr>
          <p:cNvSpPr txBox="1"/>
          <p:nvPr/>
        </p:nvSpPr>
        <p:spPr>
          <a:xfrm>
            <a:off x="971080" y="3586203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6D3EF-613D-40B4-0948-15433E681AB2}"/>
              </a:ext>
            </a:extLst>
          </p:cNvPr>
          <p:cNvSpPr txBox="1"/>
          <p:nvPr/>
        </p:nvSpPr>
        <p:spPr>
          <a:xfrm>
            <a:off x="981811" y="5142399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63C3-1121-A600-BFC2-52D851BFB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77523323-EDE9-2A52-EABA-C40AB28E74A8}"/>
              </a:ext>
            </a:extLst>
          </p:cNvPr>
          <p:cNvSpPr/>
          <p:nvPr/>
        </p:nvSpPr>
        <p:spPr>
          <a:xfrm>
            <a:off x="8093122" y="545910"/>
            <a:ext cx="3972269" cy="3261815"/>
          </a:xfrm>
          <a:prstGeom prst="downArrow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59763-C0A5-A15F-3BB0-F64D2FED8DAE}"/>
              </a:ext>
            </a:extLst>
          </p:cNvPr>
          <p:cNvSpPr txBox="1"/>
          <p:nvPr/>
        </p:nvSpPr>
        <p:spPr>
          <a:xfrm>
            <a:off x="5936566" y="3795178"/>
            <a:ext cx="62154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were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sealed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in Him with the Holy Spirit of promise who is given as a pledge of our inheritance,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unto the redemption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of God’s own possession”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- Ephesians 1:13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D54EA-892C-BDA7-8ED8-251C50DAD224}"/>
              </a:ext>
            </a:extLst>
          </p:cNvPr>
          <p:cNvSpPr txBox="1"/>
          <p:nvPr/>
        </p:nvSpPr>
        <p:spPr>
          <a:xfrm>
            <a:off x="126609" y="287326"/>
            <a:ext cx="596939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Ezekiel 36:27-28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will put My Spirit within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cause you to walk in My statutes, and you will be careful to do My judgments….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you will be My people, and I will be your God.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B93F0-8B01-F9A3-C380-E69067FF8300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81A41A9-AE50-C9D0-E996-D1256BCEF3E1}"/>
              </a:ext>
            </a:extLst>
          </p:cNvPr>
          <p:cNvSpPr/>
          <p:nvPr/>
        </p:nvSpPr>
        <p:spPr>
          <a:xfrm>
            <a:off x="5539410" y="4076532"/>
            <a:ext cx="1881806" cy="1262093"/>
          </a:xfrm>
          <a:prstGeom prst="leftRightArrow">
            <a:avLst>
              <a:gd name="adj1" fmla="val 28049"/>
              <a:gd name="adj2" fmla="val 28893"/>
            </a:avLst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15000"/>
                <a:alpha val="3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CE05C-9581-EE79-2C96-9B49F5837112}"/>
              </a:ext>
            </a:extLst>
          </p:cNvPr>
          <p:cNvSpPr txBox="1"/>
          <p:nvPr/>
        </p:nvSpPr>
        <p:spPr>
          <a:xfrm>
            <a:off x="971080" y="3586203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D4FC3-63B0-8B91-3797-B3507C927EE5}"/>
              </a:ext>
            </a:extLst>
          </p:cNvPr>
          <p:cNvSpPr txBox="1"/>
          <p:nvPr/>
        </p:nvSpPr>
        <p:spPr>
          <a:xfrm>
            <a:off x="981811" y="5142399"/>
            <a:ext cx="3961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7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D9DD-0FF2-1DFF-7F22-D04C52BDC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B44AE-0C83-5242-891D-0C3C0353E7D4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E1965-FE6C-43CF-2F7C-9D595787F537}"/>
              </a:ext>
            </a:extLst>
          </p:cNvPr>
          <p:cNvSpPr txBox="1"/>
          <p:nvPr/>
        </p:nvSpPr>
        <p:spPr>
          <a:xfrm>
            <a:off x="154032" y="281354"/>
            <a:ext cx="8201464" cy="97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Romans 8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those who are according to the flesh set their minds on the things of the flesh, but those who are according to the Spirit, the things of the Spirit.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if you are living according to the flesh, you must die, but if by the Spirit you are putting to death the practices of the body, you will live.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as many as are being led by the Spirit of God, these are sons of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not only this, but also we ourselves, having the first fruits of the Spirit, even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 ourselves groan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within ourselves…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in the same way the Spirit also helps our weakness, for we do not know how to pray as we should, but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Spirit Himself intercedes for us with groanings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too deep for words;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He who searches the hearts knows what the mind of the Spirit is, because He intercedes for the saints according to the will of God.</a:t>
            </a:r>
          </a:p>
        </p:txBody>
      </p:sp>
    </p:spTree>
    <p:extLst>
      <p:ext uri="{BB962C8B-B14F-4D97-AF65-F5344CB8AC3E}">
        <p14:creationId xmlns:p14="http://schemas.microsoft.com/office/powerpoint/2010/main" val="845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05CAE-BC8F-4F0D-90E3-5EB7596B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328EE-3E6E-70B2-FE73-9650F11F09AE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92029-9FB1-9617-7DBC-B8897AE0FF30}"/>
              </a:ext>
            </a:extLst>
          </p:cNvPr>
          <p:cNvSpPr txBox="1"/>
          <p:nvPr/>
        </p:nvSpPr>
        <p:spPr>
          <a:xfrm>
            <a:off x="154032" y="-3031692"/>
            <a:ext cx="8201464" cy="97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Romans 8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those who are according to the flesh set their minds on the things of the flesh, but those who are according to the Spirit, the things of the Spirit.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 if you are living according to the flesh, you must die, but if by the Spirit you are putting to death the practices of the body, you will live.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as many as are being led by the Spirit of God, these are sons of God.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not only this, but also we ourselves, having the first fruits of the Spirit, even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 ourselves groan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within ourselves…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in the same way the Spirit also helps our weakness, for we do not know how to pray as we should, but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Spirit Himself intercedes for us with groanings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too deep for words;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 He who searches the hearts knows what the mind of the Spirit is, because He intercedes for the saints according to the will of God.</a:t>
            </a:r>
          </a:p>
        </p:txBody>
      </p:sp>
    </p:spTree>
    <p:extLst>
      <p:ext uri="{BB962C8B-B14F-4D97-AF65-F5344CB8AC3E}">
        <p14:creationId xmlns:p14="http://schemas.microsoft.com/office/powerpoint/2010/main" val="800672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2551D-0449-17F8-AAEF-F2CE48220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AC607-B0BD-6FC2-0D5F-F9847F227FB8}"/>
              </a:ext>
            </a:extLst>
          </p:cNvPr>
          <p:cNvSpPr txBox="1"/>
          <p:nvPr/>
        </p:nvSpPr>
        <p:spPr>
          <a:xfrm>
            <a:off x="7522497" y="814717"/>
            <a:ext cx="4240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</a:t>
            </a:r>
          </a:p>
        </p:txBody>
      </p:sp>
    </p:spTree>
    <p:extLst>
      <p:ext uri="{BB962C8B-B14F-4D97-AF65-F5344CB8AC3E}">
        <p14:creationId xmlns:p14="http://schemas.microsoft.com/office/powerpoint/2010/main" val="10948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9131-1E7A-3A04-38D0-6A35FC9FE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69C7B-4AC4-CA9C-FDAC-EA8A067428FF}"/>
              </a:ext>
            </a:extLst>
          </p:cNvPr>
          <p:cNvSpPr txBox="1"/>
          <p:nvPr/>
        </p:nvSpPr>
        <p:spPr>
          <a:xfrm>
            <a:off x="615974" y="814717"/>
            <a:ext cx="11147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Communication	(revelation of God’s word)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Confirmation		(miracles)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Conformation	(obedience)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D4F8E89-9A0E-567E-AF90-40C78B9D249F}"/>
              </a:ext>
            </a:extLst>
          </p:cNvPr>
          <p:cNvSpPr/>
          <p:nvPr/>
        </p:nvSpPr>
        <p:spPr>
          <a:xfrm>
            <a:off x="1296212" y="814717"/>
            <a:ext cx="329054" cy="949689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A9705-4B5D-2BC6-C288-DC0C188B0FFD}"/>
              </a:ext>
            </a:extLst>
          </p:cNvPr>
          <p:cNvSpPr txBox="1"/>
          <p:nvPr/>
        </p:nvSpPr>
        <p:spPr>
          <a:xfrm>
            <a:off x="126609" y="814717"/>
            <a:ext cx="1336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century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80DDD-86A7-8283-91B5-3B4C221A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A76838-D89C-3163-3103-E653C8075F60}"/>
              </a:ext>
            </a:extLst>
          </p:cNvPr>
          <p:cNvSpPr/>
          <p:nvPr/>
        </p:nvSpPr>
        <p:spPr>
          <a:xfrm>
            <a:off x="2590801" y="1457980"/>
            <a:ext cx="662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TWO FACTS point to AN END of such signs…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C8BE944-BCCA-FBB3-F750-188E08A2BB48}"/>
              </a:ext>
            </a:extLst>
          </p:cNvPr>
          <p:cNvSpPr/>
          <p:nvPr/>
        </p:nvSpPr>
        <p:spPr>
          <a:xfrm>
            <a:off x="2286000" y="2057400"/>
            <a:ext cx="3657600" cy="20574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0C2D47E0-0650-F30B-3C9D-FF4D2A25EBBE}"/>
              </a:ext>
            </a:extLst>
          </p:cNvPr>
          <p:cNvSpPr/>
          <p:nvPr/>
        </p:nvSpPr>
        <p:spPr>
          <a:xfrm>
            <a:off x="2286000" y="4495800"/>
            <a:ext cx="3657600" cy="20574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E101-A369-141C-2C23-5293FB52B688}"/>
              </a:ext>
            </a:extLst>
          </p:cNvPr>
          <p:cNvSpPr/>
          <p:nvPr/>
        </p:nvSpPr>
        <p:spPr>
          <a:xfrm>
            <a:off x="2362200" y="213360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Acts 8:18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when Simon saw that the Spirit was given through the laying on of the apostles' hands…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2D5053-D142-5CD8-1ADD-C062DE50BB69}"/>
              </a:ext>
            </a:extLst>
          </p:cNvPr>
          <p:cNvSpPr/>
          <p:nvPr/>
        </p:nvSpPr>
        <p:spPr>
          <a:xfrm>
            <a:off x="2362200" y="48006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13:10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when the perfect comes, the partial will pass away.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366573-986D-3661-1A12-14D12271A034}"/>
              </a:ext>
            </a:extLst>
          </p:cNvPr>
          <p:cNvCxnSpPr/>
          <p:nvPr/>
        </p:nvCxnSpPr>
        <p:spPr>
          <a:xfrm rot="5400000">
            <a:off x="4000500" y="4152900"/>
            <a:ext cx="3886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E98557-B3B0-467E-5D2C-8871EDD40333}"/>
              </a:ext>
            </a:extLst>
          </p:cNvPr>
          <p:cNvSpPr/>
          <p:nvPr/>
        </p:nvSpPr>
        <p:spPr>
          <a:xfrm>
            <a:off x="5943600" y="3505200"/>
            <a:ext cx="457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John 20:31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but these are written so that you may believe that Jesus is the Christ, the Son of God…</a:t>
            </a:r>
            <a:endParaRPr kumimoji="0" 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5DB46-652F-C32F-0D50-CD96B325813E}"/>
              </a:ext>
            </a:extLst>
          </p:cNvPr>
          <p:cNvSpPr/>
          <p:nvPr/>
        </p:nvSpPr>
        <p:spPr>
          <a:xfrm rot="19733616">
            <a:off x="1649168" y="206691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80B26-1C99-A4C3-B06B-962D63DA7BA9}"/>
              </a:ext>
            </a:extLst>
          </p:cNvPr>
          <p:cNvSpPr/>
          <p:nvPr/>
        </p:nvSpPr>
        <p:spPr>
          <a:xfrm rot="19733616">
            <a:off x="1596144" y="4591572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Purpose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343D78D-796D-9172-583E-536C6F5E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2900" y="3581400"/>
            <a:ext cx="148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6E7AFCA-D1D0-7B21-6A2A-44D4DCE8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B782379-56F6-8E84-C716-165B4D4445DB}"/>
              </a:ext>
            </a:extLst>
          </p:cNvPr>
          <p:cNvSpPr/>
          <p:nvPr/>
        </p:nvSpPr>
        <p:spPr>
          <a:xfrm>
            <a:off x="5029200" y="391180"/>
            <a:ext cx="2094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Signs Today?</a:t>
            </a:r>
          </a:p>
        </p:txBody>
      </p:sp>
    </p:spTree>
    <p:extLst>
      <p:ext uri="{BB962C8B-B14F-4D97-AF65-F5344CB8AC3E}">
        <p14:creationId xmlns:p14="http://schemas.microsoft.com/office/powerpoint/2010/main" val="4178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3" grpId="0" uiExpand="1" build="allAtOnce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3ED69-6801-61C7-F6FD-A5B4E58E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2A0C60-B1B4-D3D6-0862-34CC1E0A3ED8}"/>
              </a:ext>
            </a:extLst>
          </p:cNvPr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12	Each Gift is Useful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	Love is Greater than all the gifts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14	Proper Use of the Gifts in the Assembly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E3A40-72B9-C081-D88D-8BDB9184DD86}"/>
              </a:ext>
            </a:extLst>
          </p:cNvPr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41639-1CA9-43AB-2391-E90345B8AC24}"/>
              </a:ext>
            </a:extLst>
          </p:cNvPr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</p:spTree>
    <p:extLst>
      <p:ext uri="{BB962C8B-B14F-4D97-AF65-F5344CB8AC3E}">
        <p14:creationId xmlns:p14="http://schemas.microsoft.com/office/powerpoint/2010/main" val="33264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6A06C-45C8-0D9D-C02C-52FF50444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408144-28DA-3F3A-17D3-62364AE62C99}"/>
              </a:ext>
            </a:extLst>
          </p:cNvPr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6EEDB-08A3-CA9D-9DB8-44397C38DAEA}"/>
              </a:ext>
            </a:extLst>
          </p:cNvPr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B2257-277A-9971-EB4A-4498AAA5367E}"/>
              </a:ext>
            </a:extLst>
          </p:cNvPr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2FD06F9E-888F-E703-3CF2-59218D94E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0826" b="40599"/>
          <a:stretch/>
        </p:blipFill>
        <p:spPr>
          <a:xfrm>
            <a:off x="631391" y="860085"/>
            <a:ext cx="11116136" cy="56645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A3A31B-3A78-AF98-9846-1E38644C6038}"/>
              </a:ext>
            </a:extLst>
          </p:cNvPr>
          <p:cNvSpPr/>
          <p:nvPr/>
        </p:nvSpPr>
        <p:spPr>
          <a:xfrm>
            <a:off x="2024203" y="1886789"/>
            <a:ext cx="5471971" cy="46166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78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B9EEE-706D-8566-C0F0-69B5498E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F4B4A1-565C-307B-52E6-4A91F0EC54A0}"/>
              </a:ext>
            </a:extLst>
          </p:cNvPr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2C788-ADEB-7779-D740-4FD39252D1CC}"/>
              </a:ext>
            </a:extLst>
          </p:cNvPr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A4AD1-F75C-EFDE-19CB-EABEA3E23F1A}"/>
              </a:ext>
            </a:extLst>
          </p:cNvPr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90DA9-2802-B641-D307-F659D5EF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8" t="39444" b="27361"/>
          <a:stretch/>
        </p:blipFill>
        <p:spPr>
          <a:xfrm>
            <a:off x="1076244" y="1299866"/>
            <a:ext cx="10367323" cy="3681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18BEA8-B301-A156-1541-FBBAFCE54001}"/>
              </a:ext>
            </a:extLst>
          </p:cNvPr>
          <p:cNvSpPr/>
          <p:nvPr/>
        </p:nvSpPr>
        <p:spPr>
          <a:xfrm>
            <a:off x="5093906" y="1762964"/>
            <a:ext cx="5471971" cy="46166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6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Gifts will Cease but Love will Endure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57661"/>
            <a:ext cx="7162800" cy="4239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2403128"/>
            <a:ext cx="4572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Complete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67000" y="3177377"/>
            <a:ext cx="27432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Prophecies, Tongues, Knowledge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4205666"/>
            <a:ext cx="63246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Faith, Hope, Love		Faith, Hope, Love	</a:t>
            </a:r>
          </a:p>
        </p:txBody>
      </p:sp>
    </p:spTree>
    <p:extLst>
      <p:ext uri="{BB962C8B-B14F-4D97-AF65-F5344CB8AC3E}">
        <p14:creationId xmlns:p14="http://schemas.microsoft.com/office/powerpoint/2010/main" val="34037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07174"/>
            <a:ext cx="8382000" cy="652222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000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75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Gifts will Cease but Love will Endure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8195" y="228600"/>
            <a:ext cx="247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4856" y="838201"/>
            <a:ext cx="2087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 is Greater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157661"/>
            <a:ext cx="7162800" cy="4239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2403128"/>
            <a:ext cx="4572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Complete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67000" y="3177377"/>
            <a:ext cx="27432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Prophecies, Tongues, Knowledge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67000" y="4205666"/>
            <a:ext cx="63246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Faith, Hope, Love		Faith, Hope, Love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9910" y="4172418"/>
            <a:ext cx="754380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67000" y="3185570"/>
            <a:ext cx="5257800" cy="1204535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399810"/>
            <a:ext cx="457200" cy="380434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LAST 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6327" y="5105401"/>
            <a:ext cx="57678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Rom. 8:24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	For in hope we have been saved, but hope that is seen is not hope; for who hopes for what he already sees?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7060" y="3436410"/>
            <a:ext cx="2735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Prophecies, Tongues, Knowledge</a:t>
            </a:r>
          </a:p>
        </p:txBody>
      </p:sp>
    </p:spTree>
    <p:extLst>
      <p:ext uri="{BB962C8B-B14F-4D97-AF65-F5344CB8AC3E}">
        <p14:creationId xmlns:p14="http://schemas.microsoft.com/office/powerpoint/2010/main" val="19637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1875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12" grpId="0" animBg="1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Microsoft Office PowerPoint</Application>
  <PresentationFormat>Widescreen</PresentationFormat>
  <Paragraphs>278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Palatino Linotype</vt:lpstr>
      <vt:lpstr>system-ui</vt:lpstr>
      <vt:lpstr>6_Office Theme</vt:lpstr>
      <vt:lpstr>1_Office Theme</vt:lpstr>
      <vt:lpstr>4_Office Theme</vt:lpstr>
      <vt:lpstr>Introduction to the Holy Spirit  Part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Holy Spirit  Part 4</dc:title>
  <dc:creator>Exton Class</dc:creator>
  <cp:lastModifiedBy>Exton Class</cp:lastModifiedBy>
  <cp:revision>1</cp:revision>
  <dcterms:created xsi:type="dcterms:W3CDTF">2024-03-03T17:25:45Z</dcterms:created>
  <dcterms:modified xsi:type="dcterms:W3CDTF">2024-03-03T17:26:17Z</dcterms:modified>
</cp:coreProperties>
</file>