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372" y="10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BE78-498B-49B1-87E4-5F4E60B85C42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3E3-895E-4B64-BFF1-F671DCD3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1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BE78-498B-49B1-87E4-5F4E60B85C42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3E3-895E-4B64-BFF1-F671DCD3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9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BE78-498B-49B1-87E4-5F4E60B85C42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3E3-895E-4B64-BFF1-F671DCD3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3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BE78-498B-49B1-87E4-5F4E60B85C42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3E3-895E-4B64-BFF1-F671DCD3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7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BE78-498B-49B1-87E4-5F4E60B85C42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3E3-895E-4B64-BFF1-F671DCD3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BE78-498B-49B1-87E4-5F4E60B85C42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3E3-895E-4B64-BFF1-F671DCD3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BE78-498B-49B1-87E4-5F4E60B85C42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3E3-895E-4B64-BFF1-F671DCD3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1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BE78-498B-49B1-87E4-5F4E60B85C42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3E3-895E-4B64-BFF1-F671DCD3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BE78-498B-49B1-87E4-5F4E60B85C42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3E3-895E-4B64-BFF1-F671DCD3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3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BE78-498B-49B1-87E4-5F4E60B85C42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3E3-895E-4B64-BFF1-F671DCD3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1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BE78-498B-49B1-87E4-5F4E60B85C42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93E3-895E-4B64-BFF1-F671DCD3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9BE78-498B-49B1-87E4-5F4E60B85C42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A93E3-895E-4B64-BFF1-F671DCD31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464647"/>
            <a:ext cx="12192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800080"/>
              </a:solidFill>
            </a:endParaRPr>
          </a:p>
          <a:p>
            <a:pPr algn="ctr"/>
            <a:endParaRPr lang="en-US" dirty="0">
              <a:solidFill>
                <a:srgbClr val="800080"/>
              </a:solidFill>
            </a:endParaRPr>
          </a:p>
          <a:p>
            <a:pPr algn="ctr"/>
            <a:endParaRPr lang="en-US" dirty="0" smtClean="0">
              <a:solidFill>
                <a:srgbClr val="800080"/>
              </a:solidFill>
            </a:endParaRPr>
          </a:p>
          <a:p>
            <a:pPr algn="ctr"/>
            <a:endParaRPr lang="en-US" dirty="0">
              <a:solidFill>
                <a:srgbClr val="800080"/>
              </a:solidFill>
            </a:endParaRPr>
          </a:p>
          <a:p>
            <a:pPr algn="ctr"/>
            <a:endParaRPr lang="en-US" dirty="0" smtClean="0">
              <a:solidFill>
                <a:srgbClr val="800080"/>
              </a:solidFill>
            </a:endParaRPr>
          </a:p>
          <a:p>
            <a:pPr algn="ctr"/>
            <a:endParaRPr lang="en-US" dirty="0">
              <a:solidFill>
                <a:srgbClr val="800080"/>
              </a:solidFill>
            </a:endParaRPr>
          </a:p>
          <a:p>
            <a:pPr algn="ctr"/>
            <a:endParaRPr lang="en-US" dirty="0" smtClean="0">
              <a:solidFill>
                <a:srgbClr val="800080"/>
              </a:solidFill>
            </a:endParaRPr>
          </a:p>
          <a:p>
            <a:pPr algn="ctr"/>
            <a:endParaRPr lang="en-US" dirty="0">
              <a:solidFill>
                <a:srgbClr val="800080"/>
              </a:solidFill>
            </a:endParaRPr>
          </a:p>
          <a:p>
            <a:pPr algn="ctr"/>
            <a:endParaRPr lang="en-US" dirty="0" smtClean="0">
              <a:solidFill>
                <a:srgbClr val="800080"/>
              </a:solidFill>
            </a:endParaRPr>
          </a:p>
          <a:p>
            <a:pPr algn="ctr"/>
            <a:endParaRPr lang="en-US" dirty="0">
              <a:solidFill>
                <a:srgbClr val="800080"/>
              </a:solidFill>
            </a:endParaRPr>
          </a:p>
          <a:p>
            <a:pPr algn="ctr"/>
            <a:endParaRPr lang="en-US" sz="6600" dirty="0" smtClean="0">
              <a:solidFill>
                <a:srgbClr val="800080"/>
              </a:solidFill>
            </a:endParaRPr>
          </a:p>
          <a:p>
            <a:pPr algn="ctr"/>
            <a:r>
              <a:rPr lang="en-US" sz="6600" dirty="0" smtClean="0">
                <a:solidFill>
                  <a:srgbClr val="800080"/>
                </a:solidFill>
                <a:latin typeface="Freestyle Script" panose="030804020302050B0404" pitchFamily="66" charset="0"/>
              </a:rPr>
              <a:t>Commitment to </a:t>
            </a:r>
            <a:r>
              <a:rPr lang="en-US" sz="6600" smtClean="0">
                <a:solidFill>
                  <a:srgbClr val="800080"/>
                </a:solidFill>
                <a:latin typeface="Freestyle Script" panose="030804020302050B0404" pitchFamily="66" charset="0"/>
              </a:rPr>
              <a:t>What </a:t>
            </a:r>
            <a:r>
              <a:rPr lang="en-US" sz="6600" smtClean="0">
                <a:solidFill>
                  <a:srgbClr val="800080"/>
                </a:solidFill>
                <a:latin typeface="Freestyle Script" panose="030804020302050B0404" pitchFamily="66" charset="0"/>
              </a:rPr>
              <a:t>Committed</a:t>
            </a:r>
            <a:endParaRPr lang="en-US" sz="1200" dirty="0" smtClean="0">
              <a:solidFill>
                <a:srgbClr val="800080"/>
              </a:solidFill>
              <a:latin typeface="Freestyle Script" panose="030804020302050B0404" pitchFamily="66" charset="0"/>
            </a:endParaRPr>
          </a:p>
          <a:p>
            <a:pPr algn="ctr"/>
            <a:endParaRPr lang="en-US" sz="1200" dirty="0" smtClean="0">
              <a:solidFill>
                <a:srgbClr val="800080"/>
              </a:solidFill>
              <a:latin typeface="Freestyle Script" panose="030804020302050B0404" pitchFamily="66" charset="0"/>
            </a:endParaRPr>
          </a:p>
          <a:p>
            <a:pPr algn="ctr"/>
            <a:endParaRPr lang="en-US" sz="1200" dirty="0">
              <a:solidFill>
                <a:srgbClr val="800080"/>
              </a:solidFill>
              <a:latin typeface="Freestyle Script" panose="030804020302050B0404" pitchFamily="66" charset="0"/>
            </a:endParaRPr>
          </a:p>
          <a:p>
            <a:pPr algn="ctr"/>
            <a:endParaRPr lang="en-US" sz="1200" dirty="0" smtClean="0">
              <a:solidFill>
                <a:srgbClr val="800080"/>
              </a:solidFill>
              <a:latin typeface="Freestyle Script" panose="030804020302050B0404" pitchFamily="66" charset="0"/>
            </a:endParaRPr>
          </a:p>
          <a:p>
            <a:pPr algn="ctr"/>
            <a:endParaRPr lang="en-US" sz="1200" dirty="0">
              <a:solidFill>
                <a:srgbClr val="800080"/>
              </a:solidFill>
              <a:latin typeface="Freestyle Script" panose="030804020302050B0404" pitchFamily="66" charset="0"/>
            </a:endParaRPr>
          </a:p>
          <a:p>
            <a:pPr algn="ctr"/>
            <a:endParaRPr lang="en-US" sz="1200" dirty="0" smtClean="0">
              <a:solidFill>
                <a:srgbClr val="800080"/>
              </a:solidFill>
              <a:latin typeface="Freestyle Script" panose="030804020302050B0404" pitchFamily="66" charset="0"/>
            </a:endParaRPr>
          </a:p>
          <a:p>
            <a:pPr algn="ctr"/>
            <a:endParaRPr lang="en-US" sz="1200" dirty="0">
              <a:solidFill>
                <a:srgbClr val="800080"/>
              </a:solidFill>
              <a:latin typeface="Freestyle Script" panose="030804020302050B0404" pitchFamily="66" charset="0"/>
            </a:endParaRPr>
          </a:p>
          <a:p>
            <a:pPr algn="ctr"/>
            <a:endParaRPr lang="en-US" sz="1200" dirty="0" smtClean="0">
              <a:solidFill>
                <a:srgbClr val="800080"/>
              </a:solidFill>
              <a:latin typeface="Freestyle Script" panose="030804020302050B0404" pitchFamily="66" charset="0"/>
            </a:endParaRPr>
          </a:p>
          <a:p>
            <a:pPr algn="ctr"/>
            <a:endParaRPr lang="en-US" sz="1200" dirty="0">
              <a:solidFill>
                <a:srgbClr val="800080"/>
              </a:solidFill>
              <a:latin typeface="Freestyle Script" panose="030804020302050B0404" pitchFamily="66" charset="0"/>
            </a:endParaRPr>
          </a:p>
          <a:p>
            <a:pPr algn="ctr"/>
            <a:endParaRPr lang="en-US" sz="1200" dirty="0" smtClean="0">
              <a:solidFill>
                <a:srgbClr val="800080"/>
              </a:solidFill>
              <a:latin typeface="Freestyle Script" panose="030804020302050B0404" pitchFamily="66" charset="0"/>
            </a:endParaRPr>
          </a:p>
          <a:p>
            <a:pPr algn="ctr"/>
            <a:endParaRPr lang="en-US" sz="1200" dirty="0">
              <a:solidFill>
                <a:srgbClr val="800080"/>
              </a:solidFill>
              <a:latin typeface="Freestyle Script" panose="030804020302050B0404" pitchFamily="66" charset="0"/>
            </a:endParaRPr>
          </a:p>
          <a:p>
            <a:pPr algn="ctr"/>
            <a:endParaRPr lang="en-US" sz="1200" dirty="0" smtClean="0">
              <a:solidFill>
                <a:srgbClr val="800080"/>
              </a:solidFill>
              <a:latin typeface="Freestyle Script" panose="030804020302050B0404" pitchFamily="66" charset="0"/>
            </a:endParaRPr>
          </a:p>
          <a:p>
            <a:pPr algn="ctr"/>
            <a:endParaRPr lang="en-US" sz="1200" dirty="0">
              <a:solidFill>
                <a:srgbClr val="800080"/>
              </a:solidFill>
              <a:latin typeface="Freestyle Script" panose="030804020302050B0404" pitchFamily="66" charset="0"/>
            </a:endParaRPr>
          </a:p>
          <a:p>
            <a:pPr algn="ctr"/>
            <a:endParaRPr lang="en-US" sz="1200" dirty="0" smtClean="0">
              <a:solidFill>
                <a:srgbClr val="800080"/>
              </a:solidFill>
              <a:latin typeface="Freestyle Script" panose="030804020302050B0404" pitchFamily="66" charset="0"/>
            </a:endParaRPr>
          </a:p>
          <a:p>
            <a:pPr algn="ctr"/>
            <a:r>
              <a:rPr lang="en-US" sz="1200" dirty="0">
                <a:solidFill>
                  <a:srgbClr val="800080"/>
                </a:solidFill>
                <a:latin typeface="Freestyle Script" panose="030804020302050B0404" pitchFamily="66" charset="0"/>
              </a:rPr>
              <a:t>	</a:t>
            </a:r>
            <a:r>
              <a:rPr lang="en-US" sz="1200" dirty="0" smtClean="0">
                <a:solidFill>
                  <a:srgbClr val="800080"/>
                </a:solidFill>
                <a:latin typeface="Freestyle Script" panose="030804020302050B0404" pitchFamily="66" charset="0"/>
              </a:rPr>
              <a:t>					</a:t>
            </a:r>
            <a:r>
              <a:rPr lang="en-US" sz="2400" dirty="0" smtClean="0">
                <a:solidFill>
                  <a:srgbClr val="800080"/>
                </a:solidFill>
                <a:latin typeface="Freestyle Script" panose="030804020302050B0404" pitchFamily="66" charset="0"/>
              </a:rPr>
              <a:t>Exton, March 31, 2024</a:t>
            </a:r>
            <a:endParaRPr lang="en-US" sz="2400" dirty="0">
              <a:solidFill>
                <a:srgbClr val="80008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5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1067"/>
            <a:ext cx="10515600" cy="72813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Definitions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Commit: To Deposit with, entrust to, an entity</a:t>
            </a:r>
          </a:p>
          <a:p>
            <a:endParaRPr lang="en-US" sz="3600" dirty="0">
              <a:solidFill>
                <a:schemeClr val="accent5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Commitment: Dedication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to keep that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trust</a:t>
            </a:r>
          </a:p>
          <a:p>
            <a:endParaRPr lang="en-US" sz="3600" dirty="0">
              <a:solidFill>
                <a:schemeClr val="accent5">
                  <a:lumMod val="50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</a:rPr>
              <a:t>E.g., An entity makes a commitment to preserve what is committed, deposited with, or entrusted with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1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159933"/>
            <a:ext cx="6400800" cy="454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9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79" y="0"/>
            <a:ext cx="529837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812" y="0"/>
            <a:ext cx="5298375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98800" y="-418465"/>
            <a:ext cx="5943600" cy="769493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731934" y="3674533"/>
            <a:ext cx="1071541" cy="372533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124200" y="-418465"/>
            <a:ext cx="5943600" cy="769493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276600" y="-266065"/>
            <a:ext cx="5943600" cy="7694930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20020006">
            <a:off x="5835914" y="3478084"/>
            <a:ext cx="1339948" cy="42392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812" y="0"/>
            <a:ext cx="5298375" cy="6858000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rot="20694280">
            <a:off x="5907657" y="3436711"/>
            <a:ext cx="1349427" cy="413512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112096">
            <a:off x="4022277" y="4473073"/>
            <a:ext cx="1180420" cy="39563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72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42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Freestyle Script</vt:lpstr>
      <vt:lpstr>Palatino Linotype</vt:lpstr>
      <vt:lpstr>Office Theme</vt:lpstr>
      <vt:lpstr>PowerPoint Presentation</vt:lpstr>
      <vt:lpstr>Definitions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Burris Smelser</dc:creator>
  <cp:lastModifiedBy>Burris Smelser</cp:lastModifiedBy>
  <cp:revision>7</cp:revision>
  <dcterms:created xsi:type="dcterms:W3CDTF">2024-03-31T01:25:56Z</dcterms:created>
  <dcterms:modified xsi:type="dcterms:W3CDTF">2024-03-31T03:26:36Z</dcterms:modified>
</cp:coreProperties>
</file>