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1"/>
  </p:notesMasterIdLst>
  <p:sldIdLst>
    <p:sldId id="256" r:id="rId2"/>
    <p:sldId id="301" r:id="rId3"/>
    <p:sldId id="320" r:id="rId4"/>
    <p:sldId id="319" r:id="rId5"/>
    <p:sldId id="302" r:id="rId6"/>
    <p:sldId id="312" r:id="rId7"/>
    <p:sldId id="313" r:id="rId8"/>
    <p:sldId id="314" r:id="rId9"/>
    <p:sldId id="315" r:id="rId10"/>
    <p:sldId id="316" r:id="rId11"/>
    <p:sldId id="280" r:id="rId12"/>
    <p:sldId id="308" r:id="rId13"/>
    <p:sldId id="297" r:id="rId14"/>
    <p:sldId id="317" r:id="rId15"/>
    <p:sldId id="318" r:id="rId16"/>
    <p:sldId id="311" r:id="rId17"/>
    <p:sldId id="321" r:id="rId18"/>
    <p:sldId id="259" r:id="rId19"/>
    <p:sldId id="300" r:id="rId2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55461" autoAdjust="0"/>
  </p:normalViewPr>
  <p:slideViewPr>
    <p:cSldViewPr>
      <p:cViewPr varScale="1">
        <p:scale>
          <a:sx n="57" d="100"/>
          <a:sy n="57" d="100"/>
        </p:scale>
        <p:origin x="1998"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1" y="1"/>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1" tIns="47871" rIns="95741" bIns="47871" numCol="1" anchor="t" anchorCtr="0" compatLnSpc="1">
            <a:prstTxWarp prst="textNoShape">
              <a:avLst/>
            </a:prstTxWarp>
          </a:bodyPr>
          <a:lstStyle>
            <a:lvl1pPr>
              <a:defRPr sz="1300">
                <a:latin typeface="Arial" charset="0"/>
              </a:defRPr>
            </a:lvl1pPr>
          </a:lstStyle>
          <a:p>
            <a:endParaRPr lang="en-US"/>
          </a:p>
        </p:txBody>
      </p:sp>
      <p:sp>
        <p:nvSpPr>
          <p:cNvPr id="100355" name="Rectangle 3"/>
          <p:cNvSpPr>
            <a:spLocks noGrp="1" noChangeArrowheads="1"/>
          </p:cNvSpPr>
          <p:nvPr>
            <p:ph type="dt" idx="1"/>
          </p:nvPr>
        </p:nvSpPr>
        <p:spPr bwMode="auto">
          <a:xfrm>
            <a:off x="4143587" y="1"/>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1" tIns="47871" rIns="95741" bIns="47871" numCol="1" anchor="t" anchorCtr="0" compatLnSpc="1">
            <a:prstTxWarp prst="textNoShape">
              <a:avLst/>
            </a:prstTxWarp>
          </a:bodyPr>
          <a:lstStyle>
            <a:lvl1pPr algn="r">
              <a:defRPr sz="1300">
                <a:latin typeface="Arial" charset="0"/>
              </a:defRPr>
            </a:lvl1pPr>
          </a:lstStyle>
          <a:p>
            <a:endParaRPr lang="en-US"/>
          </a:p>
        </p:txBody>
      </p:sp>
      <p:sp>
        <p:nvSpPr>
          <p:cNvPr id="100356" name="Rectangle 4"/>
          <p:cNvSpPr>
            <a:spLocks noGrp="1" noRot="1" noChangeAspect="1" noChangeArrowheads="1" noTextEdit="1"/>
          </p:cNvSpPr>
          <p:nvPr>
            <p:ph type="sldImg" idx="2"/>
          </p:nvPr>
        </p:nvSpPr>
        <p:spPr bwMode="auto">
          <a:xfrm>
            <a:off x="457200" y="719138"/>
            <a:ext cx="64008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731521" y="4561227"/>
            <a:ext cx="5852160"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1" tIns="47871" rIns="95741" bIns="478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8" name="Rectangle 6"/>
          <p:cNvSpPr>
            <a:spLocks noGrp="1" noChangeArrowheads="1"/>
          </p:cNvSpPr>
          <p:nvPr>
            <p:ph type="ftr" sz="quarter" idx="4"/>
          </p:nvPr>
        </p:nvSpPr>
        <p:spPr bwMode="auto">
          <a:xfrm>
            <a:off x="1" y="9119173"/>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1" tIns="47871" rIns="95741" bIns="47871" numCol="1" anchor="b" anchorCtr="0" compatLnSpc="1">
            <a:prstTxWarp prst="textNoShape">
              <a:avLst/>
            </a:prstTxWarp>
          </a:bodyPr>
          <a:lstStyle>
            <a:lvl1pPr>
              <a:defRPr sz="1300">
                <a:latin typeface="Arial" charset="0"/>
              </a:defRPr>
            </a:lvl1pPr>
          </a:lstStyle>
          <a:p>
            <a:endParaRPr lang="en-US"/>
          </a:p>
        </p:txBody>
      </p:sp>
      <p:sp>
        <p:nvSpPr>
          <p:cNvPr id="100359" name="Rectangle 7"/>
          <p:cNvSpPr>
            <a:spLocks noGrp="1" noChangeArrowheads="1"/>
          </p:cNvSpPr>
          <p:nvPr>
            <p:ph type="sldNum" sz="quarter" idx="5"/>
          </p:nvPr>
        </p:nvSpPr>
        <p:spPr bwMode="auto">
          <a:xfrm>
            <a:off x="4143587" y="9119173"/>
            <a:ext cx="3169920" cy="48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41" tIns="47871" rIns="95741" bIns="47871" numCol="1" anchor="b" anchorCtr="0" compatLnSpc="1">
            <a:prstTxWarp prst="textNoShape">
              <a:avLst/>
            </a:prstTxWarp>
          </a:bodyPr>
          <a:lstStyle>
            <a:lvl1pPr algn="r">
              <a:defRPr sz="1300">
                <a:latin typeface="Arial" charset="0"/>
              </a:defRPr>
            </a:lvl1pPr>
          </a:lstStyle>
          <a:p>
            <a:fld id="{A6E74F08-1248-4619-B037-BC9CCD3030FD}" type="slidenum">
              <a:rPr lang="en-US"/>
              <a:pPr/>
              <a:t>‹#›</a:t>
            </a:fld>
            <a:endParaRPr lang="en-US"/>
          </a:p>
        </p:txBody>
      </p:sp>
    </p:spTree>
    <p:extLst>
      <p:ext uri="{BB962C8B-B14F-4D97-AF65-F5344CB8AC3E}">
        <p14:creationId xmlns:p14="http://schemas.microsoft.com/office/powerpoint/2010/main" val="12857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1</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000" b="1" i="1" dirty="0"/>
              <a:t>2 Peter 3:1-7 NASB </a:t>
            </a:r>
            <a:r>
              <a:rPr lang="en-US" sz="1000" b="0" i="1" dirty="0"/>
              <a:t>- This is now, beloved, the second letter I am writing to you in which I am stirring up your sincere mind by way of reminder,  (2)  that you should remember the words spoken beforehand by the holy prophets and the commandment of the Lord and Savior spoken by your apostles.  (3)  Know this first of all, that in the last days mockers will come with their mocking, following after their own lusts,  (4)  and saying, "Where is the promise of His coming? For ever since the fathers fell asleep, all continues just as it was from the beginning of creation."  (5)  For when they maintain this, it escapes their notice that by the word of God the heavens existed long ago and the earth was formed out of water and by water,  (6)  through which the world at that time was destroyed, being flooded with water.  (7)  But by His word the present heavens and earth are being reserved for fire, kept for the day of judgment and destruction of ungodly men.</a:t>
            </a:r>
          </a:p>
        </p:txBody>
      </p:sp>
    </p:spTree>
    <p:extLst>
      <p:ext uri="{BB962C8B-B14F-4D97-AF65-F5344CB8AC3E}">
        <p14:creationId xmlns:p14="http://schemas.microsoft.com/office/powerpoint/2010/main" val="128348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10</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200" b="0" dirty="0"/>
              <a:t>Has a passion to live life to the glory of God.</a:t>
            </a:r>
          </a:p>
        </p:txBody>
      </p:sp>
    </p:spTree>
    <p:extLst>
      <p:ext uri="{BB962C8B-B14F-4D97-AF65-F5344CB8AC3E}">
        <p14:creationId xmlns:p14="http://schemas.microsoft.com/office/powerpoint/2010/main" val="393748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11</a:t>
            </a:fld>
            <a:endParaRPr lang="en-US" dirty="0"/>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r>
              <a:rPr lang="en-US" sz="1100" dirty="0"/>
              <a:t>I’d like to suggest that the issue of </a:t>
            </a:r>
            <a:r>
              <a:rPr lang="en-US" sz="1100" i="1" dirty="0"/>
              <a:t>Thinking like a Christian </a:t>
            </a:r>
            <a:r>
              <a:rPr lang="en-US" sz="1100" i="0" dirty="0"/>
              <a:t>might be an assertion </a:t>
            </a:r>
            <a:r>
              <a:rPr lang="en-US" sz="1100" dirty="0"/>
              <a:t>of the Apostle Peter in</a:t>
            </a:r>
            <a:r>
              <a:rPr lang="en-US" sz="1100" baseline="0" dirty="0"/>
              <a:t> our text…</a:t>
            </a:r>
          </a:p>
          <a:p>
            <a:pPr defTabSz="939748">
              <a:spcBef>
                <a:spcPts val="0"/>
              </a:spcBef>
              <a:defRPr/>
            </a:pPr>
            <a:endParaRPr lang="en-US" sz="1100" baseline="0" dirty="0"/>
          </a:p>
          <a:p>
            <a:pPr marL="0" marR="0" lvl="0" indent="0" algn="l" defTabSz="939748" rtl="0" eaLnBrk="1" fontAlgn="base" latinLnBrk="0" hangingPunct="1">
              <a:lnSpc>
                <a:spcPct val="100000"/>
              </a:lnSpc>
              <a:spcBef>
                <a:spcPts val="0"/>
              </a:spcBef>
              <a:spcAft>
                <a:spcPct val="0"/>
              </a:spcAft>
              <a:buClrTx/>
              <a:buSzTx/>
              <a:buFontTx/>
              <a:buNone/>
              <a:tabLst/>
              <a:defRPr/>
            </a:pPr>
            <a:r>
              <a:rPr lang="en-US" sz="1100" b="1" i="1" dirty="0"/>
              <a:t>2 Peter 3:1-7 NASB </a:t>
            </a:r>
            <a:r>
              <a:rPr lang="en-US" sz="1100" b="0" i="1" dirty="0"/>
              <a:t>- This is now, beloved, the second letter I am writing to you in which I am stirring up your sincere mind by way of reminder,  (2)  that you should remember the words spoken beforehand by the holy prophets and the commandment of the Lord and Savior spoken by your apostles.  (3)  Know this first of all, that in the last days mockers will come with their mocking, following after their own lusts,  (4)  and saying, "Where is the promise of His coming? For ever since the fathers fell asleep, all continues just as it was from the beginning of creation."  (5)  For when they maintain this, it escapes their notice that by the word of God the heavens existed long ago and the earth was formed out of water and by water,  (6)  through which the world at that time was destroyed, being flooded with water.  (7)  But by His word the present heavens and earth are being reserved for fire, kept for the day of judgment and destruction of ungodly men.</a:t>
            </a:r>
          </a:p>
          <a:p>
            <a:pPr defTabSz="939748">
              <a:spcBef>
                <a:spcPts val="0"/>
              </a:spcBef>
              <a:defRPr/>
            </a:pPr>
            <a:endParaRPr lang="en-US" sz="1100" baseline="0" dirty="0"/>
          </a:p>
          <a:p>
            <a:pPr marL="0" marR="0" lvl="0" indent="0" algn="l" defTabSz="939748" rtl="0" eaLnBrk="1" fontAlgn="base" latinLnBrk="0" hangingPunct="1">
              <a:lnSpc>
                <a:spcPct val="100000"/>
              </a:lnSpc>
              <a:spcBef>
                <a:spcPts val="0"/>
              </a:spcBef>
              <a:spcAft>
                <a:spcPct val="0"/>
              </a:spcAft>
              <a:buClrTx/>
              <a:buSzTx/>
              <a:buFontTx/>
              <a:buNone/>
              <a:tabLst/>
              <a:defRPr/>
            </a:pPr>
            <a:endParaRPr lang="en-US" sz="1100" i="1" baseline="0" dirty="0"/>
          </a:p>
          <a:p>
            <a:pPr defTabSz="939748">
              <a:spcBef>
                <a:spcPts val="0"/>
              </a:spcBef>
              <a:defRPr/>
            </a:pPr>
            <a:r>
              <a:rPr lang="en-US" sz="1100" baseline="0" dirty="0"/>
              <a:t>That is, the main object of both epistles is the same  …  to call to their remembrance important truths which they had heard before, but which </a:t>
            </a:r>
            <a:r>
              <a:rPr lang="en-US" sz="1100" baseline="0" dirty="0" err="1"/>
              <a:t>thery</a:t>
            </a:r>
            <a:r>
              <a:rPr lang="en-US" sz="1100" baseline="0" dirty="0"/>
              <a:t> were in danger of forgetting, or worse, in danger of being turned away by errors that was being taught. </a:t>
            </a:r>
          </a:p>
          <a:p>
            <a:pPr marL="0" marR="0" lvl="0" indent="0" algn="l" defTabSz="939748" rtl="0" eaLnBrk="1" fontAlgn="base" latinLnBrk="0" hangingPunct="1">
              <a:lnSpc>
                <a:spcPct val="100000"/>
              </a:lnSpc>
              <a:spcBef>
                <a:spcPts val="0"/>
              </a:spcBef>
              <a:spcAft>
                <a:spcPct val="0"/>
              </a:spcAft>
              <a:buClrTx/>
              <a:buSzTx/>
              <a:buFontTx/>
              <a:buNone/>
              <a:tabLst/>
              <a:defRPr/>
            </a:pPr>
            <a:endParaRPr lang="en-US" sz="1100" b="1" i="1" baseline="0" dirty="0"/>
          </a:p>
          <a:p>
            <a:pPr marL="0" marR="0" lvl="0" indent="0" algn="l" defTabSz="939748" rtl="0" eaLnBrk="1" fontAlgn="base" latinLnBrk="0" hangingPunct="1">
              <a:lnSpc>
                <a:spcPct val="100000"/>
              </a:lnSpc>
              <a:spcBef>
                <a:spcPts val="0"/>
              </a:spcBef>
              <a:spcAft>
                <a:spcPct val="0"/>
              </a:spcAft>
              <a:buClrTx/>
              <a:buSzTx/>
              <a:buFontTx/>
              <a:buNone/>
              <a:tabLst/>
              <a:defRPr/>
            </a:pPr>
            <a:r>
              <a:rPr lang="en-US" sz="1100" b="1" i="1" baseline="0" dirty="0"/>
              <a:t>2 Peter 3:1 NKJV</a:t>
            </a:r>
            <a:r>
              <a:rPr lang="en-US" sz="1100" i="1" baseline="0" dirty="0"/>
              <a:t>  Beloved, I now write to you this second epistle (in both of which I stir up your </a:t>
            </a:r>
            <a:r>
              <a:rPr lang="en-US" sz="1100" b="1" i="1" baseline="0" dirty="0"/>
              <a:t>pure minds</a:t>
            </a:r>
            <a:r>
              <a:rPr lang="en-US" sz="1100" i="1" baseline="0" dirty="0"/>
              <a:t> by way of reminder),</a:t>
            </a:r>
          </a:p>
          <a:p>
            <a:pPr defTabSz="939748">
              <a:spcBef>
                <a:spcPts val="0"/>
              </a:spcBef>
              <a:defRPr/>
            </a:pPr>
            <a:endParaRPr lang="en-US" sz="1100" baseline="0" dirty="0"/>
          </a:p>
          <a:p>
            <a:pPr defTabSz="939748">
              <a:spcBef>
                <a:spcPts val="0"/>
              </a:spcBef>
              <a:defRPr/>
            </a:pPr>
            <a:r>
              <a:rPr lang="en-US" sz="1100" baseline="0" dirty="0"/>
              <a:t>Albert Barnes says that the word rendered “</a:t>
            </a:r>
            <a:r>
              <a:rPr lang="en-US" sz="1100" b="1" baseline="0" dirty="0"/>
              <a:t>pure</a:t>
            </a:r>
            <a:r>
              <a:rPr lang="en-US" sz="1100" baseline="0" dirty="0"/>
              <a:t>” in this text occurs only here and in </a:t>
            </a:r>
            <a:r>
              <a:rPr lang="en-US" sz="1100" b="1" i="1" baseline="0" dirty="0"/>
              <a:t>Phi_1:10</a:t>
            </a:r>
            <a:r>
              <a:rPr lang="en-US" sz="1100" baseline="0" dirty="0"/>
              <a:t>, where it is rendered “</a:t>
            </a:r>
            <a:r>
              <a:rPr lang="en-US" sz="1100" b="1" baseline="0" dirty="0"/>
              <a:t>sincere</a:t>
            </a:r>
            <a:r>
              <a:rPr lang="en-US" sz="1100" baseline="0" dirty="0"/>
              <a:t>.” </a:t>
            </a:r>
          </a:p>
          <a:p>
            <a:pPr defTabSz="939748">
              <a:spcBef>
                <a:spcPts val="0"/>
              </a:spcBef>
              <a:defRPr/>
            </a:pPr>
            <a:endParaRPr lang="en-US" sz="1100" baseline="0" dirty="0"/>
          </a:p>
          <a:p>
            <a:pPr defTabSz="939748">
              <a:spcBef>
                <a:spcPts val="0"/>
              </a:spcBef>
              <a:defRPr/>
            </a:pPr>
            <a:r>
              <a:rPr lang="en-US" sz="1100" baseline="0" dirty="0"/>
              <a:t>He goes on the state that the word properly refers to “that which may be judged of in sunshine;” then it means “clear, manifest;” and then “sincere, pure” - as that in which there is no obscurity … and that the sense of the words </a:t>
            </a:r>
            <a:r>
              <a:rPr lang="en-US" sz="1100" b="1" baseline="0" dirty="0"/>
              <a:t>pure</a:t>
            </a:r>
            <a:r>
              <a:rPr lang="en-US" sz="1100" baseline="0" dirty="0"/>
              <a:t> and </a:t>
            </a:r>
            <a:r>
              <a:rPr lang="en-US" sz="1100" b="1" baseline="0" dirty="0"/>
              <a:t>sincere</a:t>
            </a:r>
            <a:r>
              <a:rPr lang="en-US" sz="1100" baseline="0" dirty="0"/>
              <a:t> here is that their minds were </a:t>
            </a:r>
            <a:r>
              <a:rPr lang="en-US" sz="1100" b="1" baseline="0" dirty="0"/>
              <a:t>open</a:t>
            </a:r>
            <a:r>
              <a:rPr lang="en-US" sz="1100" baseline="0" dirty="0"/>
              <a:t>, </a:t>
            </a:r>
            <a:r>
              <a:rPr lang="en-US" sz="1100" b="1" baseline="0" dirty="0"/>
              <a:t>frank</a:t>
            </a:r>
            <a:r>
              <a:rPr lang="en-US" sz="1100" baseline="0" dirty="0"/>
              <a:t>, </a:t>
            </a:r>
            <a:r>
              <a:rPr lang="en-US" sz="1100" b="1" baseline="0" dirty="0"/>
              <a:t>candid.</a:t>
            </a:r>
            <a:r>
              <a:rPr lang="en-US" sz="1100" baseline="0" dirty="0"/>
              <a:t> </a:t>
            </a:r>
          </a:p>
          <a:p>
            <a:pPr defTabSz="939748">
              <a:spcBef>
                <a:spcPts val="0"/>
              </a:spcBef>
              <a:defRPr/>
            </a:pPr>
            <a:endParaRPr lang="en-US" sz="1100" baseline="0" dirty="0"/>
          </a:p>
          <a:p>
            <a:pPr defTabSz="939748">
              <a:spcBef>
                <a:spcPts val="0"/>
              </a:spcBef>
              <a:defRPr/>
            </a:pPr>
            <a:r>
              <a:rPr lang="en-US" sz="1100" baseline="0" dirty="0"/>
              <a:t>The apostle regarded them as “</a:t>
            </a:r>
            <a:r>
              <a:rPr lang="en-US" sz="1100" b="1" baseline="0" dirty="0"/>
              <a:t>disposed</a:t>
            </a:r>
            <a:r>
              <a:rPr lang="en-US" sz="1100" baseline="0" dirty="0"/>
              <a:t>” to see the truth, and yet as </a:t>
            </a:r>
            <a:r>
              <a:rPr lang="en-US" sz="1100" b="1" baseline="0" dirty="0"/>
              <a:t>liable</a:t>
            </a:r>
            <a:r>
              <a:rPr lang="en-US" sz="1100" baseline="0" dirty="0"/>
              <a:t> to be led astray by the plausible errors of others. </a:t>
            </a:r>
          </a:p>
          <a:p>
            <a:pPr defTabSz="939748">
              <a:spcBef>
                <a:spcPts val="0"/>
              </a:spcBef>
              <a:defRPr/>
            </a:pPr>
            <a:endParaRPr lang="en-US" sz="1100" baseline="0" dirty="0"/>
          </a:p>
          <a:p>
            <a:pPr defTabSz="939748">
              <a:spcBef>
                <a:spcPts val="0"/>
              </a:spcBef>
              <a:defRPr/>
            </a:pPr>
            <a:r>
              <a:rPr lang="en-US" sz="1100" baseline="0" dirty="0"/>
              <a:t>Such minds need to have truths often brought fresh to their remembrance, though they are truths with which they had before been familiar.</a:t>
            </a:r>
          </a:p>
          <a:p>
            <a:pPr defTabSz="939748">
              <a:spcBef>
                <a:spcPts val="0"/>
              </a:spcBef>
              <a:defRPr/>
            </a:pPr>
            <a:endParaRPr lang="en-US" sz="1100" baseline="0" dirty="0"/>
          </a:p>
          <a:p>
            <a:pPr defTabSz="939748">
              <a:spcBef>
                <a:spcPts val="0"/>
              </a:spcBef>
              <a:defRPr/>
            </a:pPr>
            <a:r>
              <a:rPr lang="en-US" sz="1100" baseline="0" dirty="0"/>
              <a:t>The thinking and intentions of God’s people must be able to stand up under scrutiny and not be led astray by immoral desires … remember Paul’s writing in…</a:t>
            </a:r>
          </a:p>
          <a:p>
            <a:pPr defTabSz="939748">
              <a:spcBef>
                <a:spcPts val="0"/>
              </a:spcBef>
              <a:defRPr/>
            </a:pPr>
            <a:endParaRPr lang="en-US" sz="1100" baseline="0" dirty="0"/>
          </a:p>
          <a:p>
            <a:pPr defTabSz="939748">
              <a:spcBef>
                <a:spcPts val="0"/>
              </a:spcBef>
              <a:defRPr/>
            </a:pPr>
            <a:r>
              <a:rPr lang="en-US" sz="1100" b="1" i="1" baseline="0" dirty="0"/>
              <a:t>Philippians 4:8 NKJV</a:t>
            </a:r>
            <a:r>
              <a:rPr lang="en-US" sz="1100" i="1" baseline="0" dirty="0"/>
              <a:t>  Finally, brethren, whatever things are true, whatever things are noble, whatever things are just, whatever things are pure, whatever things are lovely, whatever things are of good report, if there is any virtue and if there is anything praiseworthy—meditate on these things.</a:t>
            </a:r>
            <a:endParaRPr lang="en-US" sz="1100" dirty="0"/>
          </a:p>
        </p:txBody>
      </p:sp>
    </p:spTree>
    <p:extLst>
      <p:ext uri="{BB962C8B-B14F-4D97-AF65-F5344CB8AC3E}">
        <p14:creationId xmlns:p14="http://schemas.microsoft.com/office/powerpoint/2010/main" val="357826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12</a:t>
            </a:fld>
            <a:endParaRPr lang="en-US" dirty="0"/>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endParaRPr lang="en-US" sz="1100" baseline="0" dirty="0"/>
          </a:p>
          <a:p>
            <a:pPr defTabSz="939748">
              <a:spcBef>
                <a:spcPts val="0"/>
              </a:spcBef>
              <a:defRPr/>
            </a:pPr>
            <a:r>
              <a:rPr lang="en-US" sz="1100" baseline="0" dirty="0"/>
              <a:t>In this call to a pure/sincere mind Peter emphasizes the importance of memory…</a:t>
            </a:r>
          </a:p>
          <a:p>
            <a:pPr defTabSz="939748">
              <a:spcBef>
                <a:spcPts val="0"/>
              </a:spcBef>
              <a:defRPr/>
            </a:pPr>
            <a:endParaRPr lang="en-US" sz="1100" baseline="0" dirty="0"/>
          </a:p>
          <a:p>
            <a:pPr defTabSz="939748">
              <a:spcBef>
                <a:spcPts val="0"/>
              </a:spcBef>
              <a:defRPr/>
            </a:pPr>
            <a:r>
              <a:rPr lang="en-US" sz="1100" b="1" i="1" baseline="0" dirty="0"/>
              <a:t>2 Peter 3:2 NASB</a:t>
            </a:r>
            <a:r>
              <a:rPr lang="en-US" sz="1100" i="1" baseline="0" dirty="0"/>
              <a:t>  that you should remember the words spoken beforehand by the holy prophets and the commandment of the Lord and Savior spoken by your apostles.</a:t>
            </a:r>
          </a:p>
          <a:p>
            <a:pPr defTabSz="939748">
              <a:spcBef>
                <a:spcPts val="0"/>
              </a:spcBef>
              <a:defRPr/>
            </a:pPr>
            <a:endParaRPr lang="en-US" sz="1100" baseline="0" dirty="0"/>
          </a:p>
          <a:p>
            <a:pPr defTabSz="939748">
              <a:spcBef>
                <a:spcPts val="0"/>
              </a:spcBef>
              <a:defRPr/>
            </a:pPr>
            <a:r>
              <a:rPr lang="en-US" sz="1100" baseline="0" dirty="0"/>
              <a:t>Memory is an important part of walking with the Lord and doing the work of the Lord…</a:t>
            </a:r>
          </a:p>
          <a:p>
            <a:pPr defTabSz="939748">
              <a:spcBef>
                <a:spcPts val="0"/>
              </a:spcBef>
              <a:defRPr/>
            </a:pPr>
            <a:endParaRPr lang="en-US" sz="1100" baseline="0" dirty="0"/>
          </a:p>
          <a:p>
            <a:pPr defTabSz="939748">
              <a:spcBef>
                <a:spcPts val="0"/>
              </a:spcBef>
              <a:defRPr/>
            </a:pPr>
            <a:r>
              <a:rPr lang="en-US" sz="1100" baseline="0" dirty="0"/>
              <a:t>Truly this is the way it is in the Christian life.  If you are to think like a Christian in our secular world there are some realities that must constantly be remembered…</a:t>
            </a:r>
          </a:p>
          <a:p>
            <a:pPr defTabSz="939748">
              <a:spcBef>
                <a:spcPts val="0"/>
              </a:spcBef>
              <a:defRPr/>
            </a:pPr>
            <a:endParaRPr lang="en-US" sz="1100" baseline="0" dirty="0"/>
          </a:p>
          <a:p>
            <a:pPr defTabSz="939748">
              <a:spcBef>
                <a:spcPts val="0"/>
              </a:spcBef>
              <a:defRPr/>
            </a:pPr>
            <a:r>
              <a:rPr lang="en-US" sz="1100" baseline="0" dirty="0"/>
              <a:t>They become spiritual filters, if you will through which we interpret everything that we see and experience in the world. </a:t>
            </a:r>
          </a:p>
          <a:p>
            <a:pPr defTabSz="939748">
              <a:spcBef>
                <a:spcPts val="0"/>
              </a:spcBef>
              <a:defRPr/>
            </a:pPr>
            <a:endParaRPr lang="en-US" sz="1100" baseline="0" dirty="0"/>
          </a:p>
          <a:p>
            <a:pPr defTabSz="939748">
              <a:spcBef>
                <a:spcPts val="0"/>
              </a:spcBef>
              <a:defRPr/>
            </a:pPr>
            <a:r>
              <a:rPr lang="en-US" sz="1100" b="1" i="1" baseline="0" dirty="0"/>
              <a:t>1 Corinthians 6:9-11 NASB  </a:t>
            </a:r>
            <a:r>
              <a:rPr lang="en-US" sz="1100" i="1" baseline="0" dirty="0"/>
              <a:t>(9)  Or do you not know that the unrighteous will not inherit the kingdom of God? Do not be deceived; neither fornicators, nor idolaters, nor adulterers, nor effeminate, nor homosexuals,  (10)  nor thieves, nor the covetous, nor drunkards, nor revilers, nor swindlers, will inherit the kingdom of God.  </a:t>
            </a:r>
            <a:r>
              <a:rPr lang="en-US" sz="1100" i="1" baseline="0" dirty="0">
                <a:highlight>
                  <a:srgbClr val="FFFF00"/>
                </a:highlight>
              </a:rPr>
              <a:t>(11)  Such were some of you; but you were washed, but you were sanctified, but you were justified in the name of the Lord Jesus Christ and in the Spirit of our God.</a:t>
            </a:r>
          </a:p>
          <a:p>
            <a:pPr defTabSz="939748">
              <a:spcBef>
                <a:spcPts val="0"/>
              </a:spcBef>
              <a:defRPr/>
            </a:pPr>
            <a:endParaRPr lang="en-US" sz="1100" i="1" baseline="0" dirty="0"/>
          </a:p>
          <a:p>
            <a:pPr defTabSz="939748">
              <a:spcBef>
                <a:spcPts val="0"/>
              </a:spcBef>
              <a:defRPr/>
            </a:pPr>
            <a:r>
              <a:rPr lang="en-US" sz="1100" b="1" i="1" baseline="0" dirty="0"/>
              <a:t>2 Peter 1:9 NASB  </a:t>
            </a:r>
            <a:r>
              <a:rPr lang="en-US" sz="1100" i="1" baseline="0" dirty="0"/>
              <a:t>For he who lacks these qualities is blind or short-sighted, having forgotten his purification from his former sins.</a:t>
            </a:r>
          </a:p>
          <a:p>
            <a:pPr defTabSz="939748">
              <a:spcBef>
                <a:spcPts val="0"/>
              </a:spcBef>
              <a:defRPr/>
            </a:pPr>
            <a:endParaRPr lang="en-US" sz="1100" baseline="0" dirty="0"/>
          </a:p>
          <a:p>
            <a:pPr defTabSz="939748">
              <a:spcBef>
                <a:spcPts val="0"/>
              </a:spcBef>
              <a:defRPr/>
            </a:pPr>
            <a:endParaRPr lang="en-US" sz="1100" baseline="0" dirty="0"/>
          </a:p>
          <a:p>
            <a:pPr defTabSz="939748">
              <a:spcBef>
                <a:spcPts val="0"/>
              </a:spcBef>
              <a:defRPr/>
            </a:pPr>
            <a:r>
              <a:rPr lang="en-US" sz="1100" baseline="0" dirty="0"/>
              <a:t>In his warning about “</a:t>
            </a:r>
            <a:r>
              <a:rPr lang="en-US" sz="1100" b="1" i="1" baseline="0" dirty="0"/>
              <a:t>scoffers</a:t>
            </a:r>
            <a:r>
              <a:rPr lang="en-US" sz="1100" baseline="0" dirty="0"/>
              <a:t>” that will come in the last day and will scorn the idea that Jesus Christ is coming again, Peter says…</a:t>
            </a:r>
          </a:p>
          <a:p>
            <a:pPr defTabSz="939748">
              <a:spcBef>
                <a:spcPts val="0"/>
              </a:spcBef>
              <a:defRPr/>
            </a:pPr>
            <a:endParaRPr lang="en-US" sz="1100" baseline="0" dirty="0"/>
          </a:p>
          <a:p>
            <a:pPr defTabSz="939748">
              <a:spcBef>
                <a:spcPts val="0"/>
              </a:spcBef>
              <a:defRPr/>
            </a:pPr>
            <a:r>
              <a:rPr lang="en-US" sz="1100" b="1" i="1" baseline="0" dirty="0"/>
              <a:t>2 Peter 3:5 NASB  </a:t>
            </a:r>
            <a:r>
              <a:rPr lang="en-US" sz="1100" i="1" baseline="0" dirty="0"/>
              <a:t>For when they maintain this, it escapes their notice that by the word of God the heavens existed long ago and the earth was formed out of water and by water,</a:t>
            </a:r>
          </a:p>
          <a:p>
            <a:pPr defTabSz="939748">
              <a:spcBef>
                <a:spcPts val="0"/>
              </a:spcBef>
              <a:defRPr/>
            </a:pPr>
            <a:r>
              <a:rPr lang="en-US" sz="1100" b="1" i="1" baseline="0" dirty="0"/>
              <a:t>2 Peter 3:5 NKJV  </a:t>
            </a:r>
            <a:r>
              <a:rPr lang="en-US" sz="1100" i="1" baseline="0" dirty="0"/>
              <a:t>For this they willfully forget: that by the word of God the heavens were of old, and the earth standing out of water and in the water,</a:t>
            </a:r>
          </a:p>
          <a:p>
            <a:pPr defTabSz="939748">
              <a:spcBef>
                <a:spcPts val="0"/>
              </a:spcBef>
              <a:defRPr/>
            </a:pPr>
            <a:r>
              <a:rPr lang="en-US" sz="1100" b="1" i="1" baseline="0" dirty="0"/>
              <a:t>2 Peter 3:5 ESV  </a:t>
            </a:r>
            <a:r>
              <a:rPr lang="en-US" sz="1100" i="1" baseline="0" dirty="0"/>
              <a:t>For they deliberately overlook this fact, that the heavens existed long ago, and the earth was formed out of water and through water by the word of God,</a:t>
            </a:r>
          </a:p>
          <a:p>
            <a:pPr defTabSz="939748">
              <a:spcBef>
                <a:spcPts val="0"/>
              </a:spcBef>
              <a:defRPr/>
            </a:pPr>
            <a:endParaRPr lang="en-US" sz="1100" baseline="0" dirty="0"/>
          </a:p>
          <a:p>
            <a:pPr defTabSz="939748">
              <a:spcBef>
                <a:spcPts val="0"/>
              </a:spcBef>
              <a:defRPr/>
            </a:pPr>
            <a:r>
              <a:rPr lang="en-US" sz="1100" baseline="0" dirty="0"/>
              <a:t>… they knowingly and intentionally refused to take into consideration some of the truths with which the Christian must approach life. </a:t>
            </a:r>
          </a:p>
          <a:p>
            <a:pPr defTabSz="939748">
              <a:spcBef>
                <a:spcPts val="0"/>
              </a:spcBef>
              <a:defRPr/>
            </a:pPr>
            <a:endParaRPr lang="en-US" sz="1100" baseline="0" dirty="0"/>
          </a:p>
          <a:p>
            <a:pPr defTabSz="939748">
              <a:spcBef>
                <a:spcPts val="0"/>
              </a:spcBef>
              <a:defRPr/>
            </a:pPr>
            <a:r>
              <a:rPr lang="en-US" sz="1100" b="1" i="1" baseline="0" dirty="0"/>
              <a:t>These things that they intentionally forget are things that we must constantly remember if we are to survive in this aggressively secular world.</a:t>
            </a:r>
          </a:p>
          <a:p>
            <a:pPr defTabSz="939748">
              <a:spcBef>
                <a:spcPts val="0"/>
              </a:spcBef>
              <a:defRPr/>
            </a:pPr>
            <a:endParaRPr lang="en-US" sz="1100" dirty="0"/>
          </a:p>
        </p:txBody>
      </p:sp>
    </p:spTree>
    <p:extLst>
      <p:ext uri="{BB962C8B-B14F-4D97-AF65-F5344CB8AC3E}">
        <p14:creationId xmlns:p14="http://schemas.microsoft.com/office/powerpoint/2010/main" val="417206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13</a:t>
            </a:fld>
            <a:endParaRPr lang="en-US"/>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r>
              <a:rPr lang="en-US" sz="1100" dirty="0"/>
              <a:t>On the thought of our thinking like a Christian in a secular world, I’d like to suggest three things from our text  …  </a:t>
            </a:r>
            <a:r>
              <a:rPr lang="en-US" sz="1100" b="1" i="1" dirty="0"/>
              <a:t>2 Peter 3:3-5</a:t>
            </a:r>
            <a:r>
              <a:rPr lang="en-US" sz="1100" dirty="0"/>
              <a:t> that Peter felt to be extremely important to be remembered.</a:t>
            </a:r>
          </a:p>
          <a:p>
            <a:pPr defTabSz="939748">
              <a:spcBef>
                <a:spcPts val="0"/>
              </a:spcBef>
              <a:defRPr/>
            </a:pPr>
            <a:endParaRPr lang="en-US" sz="1100" dirty="0"/>
          </a:p>
          <a:p>
            <a:pPr defTabSz="939748">
              <a:spcBef>
                <a:spcPts val="0"/>
              </a:spcBef>
              <a:defRPr/>
            </a:pPr>
            <a:endParaRPr lang="en-US" sz="1100" dirty="0"/>
          </a:p>
          <a:p>
            <a:pPr defTabSz="939748">
              <a:spcBef>
                <a:spcPts val="0"/>
              </a:spcBef>
              <a:defRPr/>
            </a:pPr>
            <a:r>
              <a:rPr lang="en-US" sz="1100" b="1" i="1" dirty="0"/>
              <a:t>This World Is A Work Of God’s Creation.</a:t>
            </a:r>
          </a:p>
          <a:p>
            <a:pPr defTabSz="939748">
              <a:spcBef>
                <a:spcPts val="0"/>
              </a:spcBef>
              <a:defRPr/>
            </a:pPr>
            <a:endParaRPr lang="en-US" sz="1100" dirty="0"/>
          </a:p>
          <a:p>
            <a:pPr defTabSz="939748">
              <a:spcBef>
                <a:spcPts val="0"/>
              </a:spcBef>
              <a:defRPr/>
            </a:pPr>
            <a:r>
              <a:rPr lang="en-US" sz="1100" dirty="0"/>
              <a:t>The first thing the scoffers were deliberately forgetting touches on the foundation of how man should think…</a:t>
            </a:r>
          </a:p>
          <a:p>
            <a:pPr defTabSz="939748">
              <a:spcBef>
                <a:spcPts val="0"/>
              </a:spcBef>
              <a:defRPr/>
            </a:pPr>
            <a:endParaRPr lang="en-US" sz="1100" dirty="0"/>
          </a:p>
          <a:p>
            <a:pPr defTabSz="939748">
              <a:spcBef>
                <a:spcPts val="0"/>
              </a:spcBef>
              <a:defRPr/>
            </a:pPr>
            <a:r>
              <a:rPr lang="en-US" sz="1100" b="1" i="1" dirty="0"/>
              <a:t>2 Peter 3:5 NASB </a:t>
            </a:r>
            <a:r>
              <a:rPr lang="en-US" sz="1100" i="1" dirty="0"/>
              <a:t> For when they maintain this, it escapes their notice that by the word of God the heavens existed long ago and the earth was formed out of water and by water,</a:t>
            </a:r>
          </a:p>
          <a:p>
            <a:pPr defTabSz="939748">
              <a:spcBef>
                <a:spcPts val="0"/>
              </a:spcBef>
              <a:defRPr/>
            </a:pPr>
            <a:endParaRPr lang="en-US" sz="1100" dirty="0"/>
          </a:p>
          <a:p>
            <a:pPr defTabSz="939748">
              <a:spcBef>
                <a:spcPts val="0"/>
              </a:spcBef>
              <a:defRPr/>
            </a:pPr>
            <a:r>
              <a:rPr lang="en-US" sz="1100" dirty="0"/>
              <a:t>In Peter’s words here we have a reminder of the creation account in </a:t>
            </a:r>
            <a:r>
              <a:rPr lang="en-US" sz="1100" b="1" i="1" dirty="0"/>
              <a:t>Genesis 1  …  </a:t>
            </a:r>
            <a:r>
              <a:rPr lang="en-US" sz="1100" dirty="0"/>
              <a:t>This should not be seen as a statement about how the earth began from a </a:t>
            </a:r>
            <a:r>
              <a:rPr lang="en-US" sz="1100" b="1" dirty="0"/>
              <a:t>scientific</a:t>
            </a:r>
            <a:r>
              <a:rPr lang="en-US" sz="1100" dirty="0"/>
              <a:t> </a:t>
            </a:r>
            <a:r>
              <a:rPr lang="en-US" sz="1100" b="1" dirty="0"/>
              <a:t>perspective</a:t>
            </a:r>
            <a:r>
              <a:rPr lang="en-US" sz="1100" dirty="0"/>
              <a:t> … but rather it should be seen simply as a restatement of the creation account as it is found in Genesis … the primary thing we should emphasize is that it all happened “</a:t>
            </a:r>
            <a:r>
              <a:rPr lang="en-US" sz="1100" b="1" i="1" dirty="0"/>
              <a:t>by God’s Word</a:t>
            </a:r>
            <a:r>
              <a:rPr lang="en-US" sz="1100" dirty="0"/>
              <a:t>.” </a:t>
            </a:r>
          </a:p>
          <a:p>
            <a:pPr defTabSz="939748">
              <a:spcBef>
                <a:spcPts val="0"/>
              </a:spcBef>
              <a:defRPr/>
            </a:pPr>
            <a:endParaRPr lang="en-US" sz="1100" dirty="0"/>
          </a:p>
          <a:p>
            <a:pPr defTabSz="939748">
              <a:spcBef>
                <a:spcPts val="0"/>
              </a:spcBef>
              <a:defRPr/>
            </a:pPr>
            <a:r>
              <a:rPr lang="en-US" sz="1100" dirty="0"/>
              <a:t>The very heavens in which the earth exists came into being </a:t>
            </a:r>
            <a:r>
              <a:rPr lang="en-US" sz="1100" b="1" i="1" dirty="0"/>
              <a:t>by God’s word</a:t>
            </a:r>
            <a:r>
              <a:rPr lang="en-US" sz="1100" dirty="0"/>
              <a:t>. The very earth itself was formed and molded into it’s present situation </a:t>
            </a:r>
            <a:r>
              <a:rPr lang="en-US" sz="1100" b="1" i="1" dirty="0"/>
              <a:t>by God’s word</a:t>
            </a:r>
            <a:r>
              <a:rPr lang="en-US" sz="1100" dirty="0"/>
              <a:t>. The truth of creation is an important truth to remember if we are to have a Christian mindset in a secular world.</a:t>
            </a:r>
          </a:p>
          <a:p>
            <a:pPr defTabSz="939748">
              <a:spcBef>
                <a:spcPts val="0"/>
              </a:spcBef>
              <a:defRPr/>
            </a:pPr>
            <a:endParaRPr lang="en-US" sz="1100" dirty="0"/>
          </a:p>
          <a:p>
            <a:pPr defTabSz="939748">
              <a:spcBef>
                <a:spcPts val="0"/>
              </a:spcBef>
              <a:defRPr/>
            </a:pPr>
            <a:r>
              <a:rPr lang="en-US" sz="1100" dirty="0"/>
              <a:t>The scoffer of which Peter spoke seem to deliberately put aside God’s Word and then complained that God wasn’t doing anything.</a:t>
            </a:r>
          </a:p>
          <a:p>
            <a:pPr defTabSz="939748">
              <a:spcBef>
                <a:spcPts val="0"/>
              </a:spcBef>
              <a:defRPr/>
            </a:pPr>
            <a:endParaRPr lang="en-US" sz="1100" dirty="0"/>
          </a:p>
          <a:p>
            <a:pPr defTabSz="939748">
              <a:spcBef>
                <a:spcPts val="0"/>
              </a:spcBef>
              <a:defRPr/>
            </a:pPr>
            <a:r>
              <a:rPr lang="en-US" sz="1100" dirty="0"/>
              <a:t>One of the things that sets how the Christian thinks apart from the secular world in which he lives is his recognition and acceptance of God, His existence … His Power  …  His Will.</a:t>
            </a:r>
          </a:p>
          <a:p>
            <a:pPr defTabSz="939748">
              <a:spcBef>
                <a:spcPts val="0"/>
              </a:spcBef>
              <a:defRPr/>
            </a:pPr>
            <a:endParaRPr lang="en-US" sz="1100" dirty="0"/>
          </a:p>
          <a:p>
            <a:pPr defTabSz="939748">
              <a:spcBef>
                <a:spcPts val="0"/>
              </a:spcBef>
              <a:defRPr/>
            </a:pPr>
            <a:r>
              <a:rPr lang="en-US" sz="1100" dirty="0"/>
              <a:t>The scoffers purposeful ignorance of these attributes of God is so in line with the attitude of those Paul writes about in </a:t>
            </a:r>
            <a:r>
              <a:rPr lang="en-US" sz="1100" b="1" i="1" dirty="0"/>
              <a:t>Romans 1</a:t>
            </a:r>
            <a:r>
              <a:rPr lang="en-US" sz="1100" dirty="0"/>
              <a:t>… </a:t>
            </a:r>
          </a:p>
          <a:p>
            <a:pPr defTabSz="939748">
              <a:spcBef>
                <a:spcPts val="0"/>
              </a:spcBef>
              <a:defRPr/>
            </a:pPr>
            <a:endParaRPr lang="en-US" sz="1100" dirty="0"/>
          </a:p>
          <a:p>
            <a:pPr defTabSz="939748">
              <a:spcBef>
                <a:spcPts val="0"/>
              </a:spcBef>
              <a:defRPr/>
            </a:pPr>
            <a:r>
              <a:rPr lang="en-US" sz="1100" b="1" i="1" dirty="0"/>
              <a:t>Romans 1:18-21 NASB</a:t>
            </a:r>
            <a:r>
              <a:rPr lang="en-US" sz="1100" i="1" dirty="0"/>
              <a:t>  For the wrath of God is revealed from heaven against all ungodliness and unrighteousness of men who suppress the truth in unrighteousness,  (19)  because that which is known about God is evident within them; for God made it evident to them.  (20)  For since the creation of the world His invisible attributes, His eternal power and divine nature, have been clearly seen, being understood through what has been made, so that they are without excuse.  </a:t>
            </a:r>
            <a:r>
              <a:rPr lang="en-US" sz="1100" i="1" dirty="0">
                <a:highlight>
                  <a:srgbClr val="FFFF00"/>
                </a:highlight>
              </a:rPr>
              <a:t>(21)  For even though they knew God, they did not honor Him as God or give thanks, but they became futile in their speculations, and their foolish heart was darkened.</a:t>
            </a:r>
          </a:p>
          <a:p>
            <a:pPr defTabSz="939748">
              <a:spcBef>
                <a:spcPts val="0"/>
              </a:spcBef>
              <a:defRPr/>
            </a:pPr>
            <a:endParaRPr lang="en-US" sz="1100" i="1" dirty="0"/>
          </a:p>
          <a:p>
            <a:pPr defTabSz="939748">
              <a:spcBef>
                <a:spcPts val="0"/>
              </a:spcBef>
              <a:defRPr/>
            </a:pPr>
            <a:r>
              <a:rPr lang="en-US" sz="1100" b="1" i="1" dirty="0"/>
              <a:t>Romans 1:22-24 NASB  </a:t>
            </a:r>
            <a:r>
              <a:rPr lang="en-US" sz="1100" i="1" dirty="0"/>
              <a:t>Professing to be wise, they became fools,  (23)  and exchanged the glory of the incorruptible God for an image in the form of corruptible man and of birds and four-footed animals and crawling creatures.  (24)  Therefore God gave them over in the lusts of their hearts to impurity, so that their bodies would be dishonored among them.</a:t>
            </a:r>
          </a:p>
          <a:p>
            <a:pPr defTabSz="939748">
              <a:spcBef>
                <a:spcPts val="0"/>
              </a:spcBef>
              <a:defRPr/>
            </a:pPr>
            <a:endParaRPr lang="en-US" sz="1100" i="1" dirty="0"/>
          </a:p>
          <a:p>
            <a:pPr defTabSz="939748">
              <a:spcBef>
                <a:spcPts val="0"/>
              </a:spcBef>
              <a:defRPr/>
            </a:pPr>
            <a:r>
              <a:rPr lang="en-US" sz="1100" b="1" i="1" dirty="0"/>
              <a:t>Romans 1:28-32 NASB  </a:t>
            </a:r>
            <a:r>
              <a:rPr lang="en-US" sz="1100" i="1" dirty="0">
                <a:highlight>
                  <a:srgbClr val="FFFF00"/>
                </a:highlight>
              </a:rPr>
              <a:t>And just as they did not see fit to acknowledge God any longer, God gave them over to a depraved mind, to do those things which are not proper,</a:t>
            </a:r>
            <a:r>
              <a:rPr lang="en-US" sz="1100" i="1" dirty="0"/>
              <a:t>  (29)  being filled with all unrighteousness, wickedness, greed, evil; full of envy, murder, strife, deceit, malice; they are gossips,  (30)  slanderers, haters of God, insolent, arrogant, boastful, inventors of evil, disobedient to parents,  (31)  without understanding, untrustworthy, unloving, unmerciful;  </a:t>
            </a:r>
            <a:r>
              <a:rPr lang="en-US" sz="1100" i="1" dirty="0">
                <a:highlight>
                  <a:srgbClr val="FFFF00"/>
                </a:highlight>
              </a:rPr>
              <a:t>(32)  and although they know the ordinance of God, that those who practice such things are worthy of death, they not only do the same, but also give hearty approval to those who practice them.</a:t>
            </a:r>
          </a:p>
          <a:p>
            <a:pPr defTabSz="939748">
              <a:spcBef>
                <a:spcPts val="0"/>
              </a:spcBef>
              <a:defRPr/>
            </a:pPr>
            <a:endParaRPr lang="en-US" sz="1100" dirty="0"/>
          </a:p>
          <a:p>
            <a:pPr defTabSz="939748">
              <a:spcBef>
                <a:spcPts val="0"/>
              </a:spcBef>
              <a:defRPr/>
            </a:pPr>
            <a:r>
              <a:rPr lang="en-US" sz="1100" dirty="0"/>
              <a:t>If you are to have a Christian mind in this secular world, you must hold tenaciously to the Biblical truth that </a:t>
            </a:r>
            <a:r>
              <a:rPr lang="en-US" sz="1100" b="1" i="1" dirty="0"/>
              <a:t>God … by His Word … created the heavens and the earth</a:t>
            </a:r>
            <a:r>
              <a:rPr lang="en-US" sz="1100" dirty="0"/>
              <a:t>. </a:t>
            </a:r>
            <a:r>
              <a:rPr lang="en-US" sz="1100" b="1" i="1" dirty="0"/>
              <a:t>This perspective makes all the difference in the world when you began to interpret the world about you.</a:t>
            </a:r>
            <a:r>
              <a:rPr lang="en-US" sz="1100" dirty="0"/>
              <a:t> </a:t>
            </a:r>
          </a:p>
          <a:p>
            <a:pPr defTabSz="939748">
              <a:spcBef>
                <a:spcPts val="0"/>
              </a:spcBef>
              <a:defRPr/>
            </a:pPr>
            <a:endParaRPr lang="en-US" sz="1100" dirty="0"/>
          </a:p>
          <a:p>
            <a:pPr defTabSz="939748">
              <a:spcBef>
                <a:spcPts val="0"/>
              </a:spcBef>
              <a:defRPr/>
            </a:pPr>
            <a:r>
              <a:rPr lang="en-US" sz="1100" dirty="0"/>
              <a:t>If this world owes its existence to a sovereign God, then man is not the master of his own fate. He owes his existence to another. </a:t>
            </a:r>
          </a:p>
          <a:p>
            <a:pPr defTabSz="939748">
              <a:spcBef>
                <a:spcPts val="0"/>
              </a:spcBef>
              <a:defRPr/>
            </a:pPr>
            <a:endParaRPr lang="en-US" sz="1100" dirty="0"/>
          </a:p>
          <a:p>
            <a:pPr defTabSz="939748">
              <a:spcBef>
                <a:spcPts val="0"/>
              </a:spcBef>
              <a:defRPr/>
            </a:pPr>
            <a:r>
              <a:rPr lang="en-US" sz="1100" dirty="0"/>
              <a:t>We must view everything in our world from the perspective that </a:t>
            </a:r>
            <a:r>
              <a:rPr lang="en-US" sz="1100" b="1" i="1" dirty="0"/>
              <a:t>God</a:t>
            </a:r>
            <a:r>
              <a:rPr lang="en-US" sz="1100" dirty="0"/>
              <a:t> made it.</a:t>
            </a:r>
          </a:p>
          <a:p>
            <a:pPr defTabSz="939748">
              <a:spcBef>
                <a:spcPts val="0"/>
              </a:spcBef>
              <a:defRPr/>
            </a:pPr>
            <a:endParaRPr lang="en-US" sz="1100" dirty="0"/>
          </a:p>
          <a:p>
            <a:pPr defTabSz="939748">
              <a:spcBef>
                <a:spcPts val="0"/>
              </a:spcBef>
              <a:defRPr/>
            </a:pPr>
            <a:r>
              <a:rPr lang="en-US" sz="1100" b="1" i="1" dirty="0"/>
              <a:t>Do you think it would make any difference in our society if our society as a whole begin to look at life with the recognition that the earth and its peoples were created by God  … and as Paul wrote … “it is in Him that we live, move, and exist”?</a:t>
            </a:r>
          </a:p>
          <a:p>
            <a:pPr defTabSz="939748">
              <a:spcBef>
                <a:spcPts val="0"/>
              </a:spcBef>
              <a:defRPr/>
            </a:pPr>
            <a:endParaRPr lang="en-US" sz="1100" dirty="0"/>
          </a:p>
        </p:txBody>
      </p:sp>
    </p:spTree>
    <p:extLst>
      <p:ext uri="{BB962C8B-B14F-4D97-AF65-F5344CB8AC3E}">
        <p14:creationId xmlns:p14="http://schemas.microsoft.com/office/powerpoint/2010/main" val="250879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14</a:t>
            </a:fld>
            <a:endParaRPr lang="en-US"/>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r>
              <a:rPr lang="en-US" sz="1100" b="1" i="1" dirty="0"/>
              <a:t>THE WORLD IN WHICH WE LIVE IS A MORAL UNIVERSE…</a:t>
            </a:r>
          </a:p>
          <a:p>
            <a:pPr defTabSz="939748">
              <a:spcBef>
                <a:spcPts val="0"/>
              </a:spcBef>
              <a:defRPr/>
            </a:pPr>
            <a:endParaRPr lang="en-US" sz="1100" dirty="0"/>
          </a:p>
          <a:p>
            <a:pPr marL="0" marR="0" lvl="0" indent="0" algn="l" defTabSz="939748" rtl="0" eaLnBrk="1" fontAlgn="base" latinLnBrk="0" hangingPunct="1">
              <a:lnSpc>
                <a:spcPct val="100000"/>
              </a:lnSpc>
              <a:spcBef>
                <a:spcPts val="0"/>
              </a:spcBef>
              <a:spcAft>
                <a:spcPct val="0"/>
              </a:spcAft>
              <a:buClrTx/>
              <a:buSzTx/>
              <a:buFontTx/>
              <a:buNone/>
              <a:tabLst/>
              <a:defRPr/>
            </a:pPr>
            <a:r>
              <a:rPr lang="en-US" sz="1100" dirty="0"/>
              <a:t>So, the first point that Peter makes </a:t>
            </a:r>
            <a:r>
              <a:rPr lang="en-US" sz="1100" dirty="0" err="1"/>
              <a:t>si</a:t>
            </a:r>
            <a:r>
              <a:rPr lang="en-US" sz="1100" dirty="0"/>
              <a:t> that our world is God’s creation…</a:t>
            </a:r>
          </a:p>
          <a:p>
            <a:pPr marL="0" marR="0" lvl="0" indent="0" algn="l" defTabSz="939748" rtl="0" eaLnBrk="1" fontAlgn="base" latinLnBrk="0" hangingPunct="1">
              <a:lnSpc>
                <a:spcPct val="100000"/>
              </a:lnSpc>
              <a:spcBef>
                <a:spcPts val="0"/>
              </a:spcBef>
              <a:spcAft>
                <a:spcPct val="0"/>
              </a:spcAft>
              <a:buClrTx/>
              <a:buSzTx/>
              <a:buFontTx/>
              <a:buNone/>
              <a:tabLst/>
              <a:defRPr/>
            </a:pPr>
            <a:endParaRPr lang="en-US" sz="1100" dirty="0"/>
          </a:p>
          <a:p>
            <a:pPr marL="0" marR="0" lvl="0" indent="0" algn="l" defTabSz="939748" rtl="0" eaLnBrk="1" fontAlgn="base" latinLnBrk="0" hangingPunct="1">
              <a:lnSpc>
                <a:spcPct val="100000"/>
              </a:lnSpc>
              <a:spcBef>
                <a:spcPts val="0"/>
              </a:spcBef>
              <a:spcAft>
                <a:spcPct val="0"/>
              </a:spcAft>
              <a:buClrTx/>
              <a:buSzTx/>
              <a:buFontTx/>
              <a:buNone/>
              <a:tabLst/>
              <a:defRPr/>
            </a:pPr>
            <a:r>
              <a:rPr lang="en-US" sz="1100" b="1" i="1" dirty="0"/>
              <a:t>2 Peter 3:5 NASB </a:t>
            </a:r>
            <a:r>
              <a:rPr lang="en-US" sz="1100" i="1" dirty="0"/>
              <a:t> For when they maintain this, it escapes their notice that by the word of God the heavens existed long ago and the earth was formed out of water and by water,</a:t>
            </a:r>
          </a:p>
          <a:p>
            <a:pPr marL="0" marR="0" lvl="0" indent="0" algn="l" defTabSz="939748" rtl="0" eaLnBrk="1" fontAlgn="base" latinLnBrk="0" hangingPunct="1">
              <a:lnSpc>
                <a:spcPct val="100000"/>
              </a:lnSpc>
              <a:spcBef>
                <a:spcPts val="0"/>
              </a:spcBef>
              <a:spcAft>
                <a:spcPct val="0"/>
              </a:spcAft>
              <a:buClrTx/>
              <a:buSzTx/>
              <a:buFontTx/>
              <a:buNone/>
              <a:tabLst/>
              <a:defRPr/>
            </a:pPr>
            <a:endParaRPr lang="en-US" sz="1100" i="1" dirty="0"/>
          </a:p>
          <a:p>
            <a:pPr marL="0" marR="0" lvl="0" indent="0" algn="l" defTabSz="939748" rtl="0" eaLnBrk="1" fontAlgn="base" latinLnBrk="0" hangingPunct="1">
              <a:lnSpc>
                <a:spcPct val="100000"/>
              </a:lnSpc>
              <a:spcBef>
                <a:spcPts val="0"/>
              </a:spcBef>
              <a:spcAft>
                <a:spcPct val="0"/>
              </a:spcAft>
              <a:buClrTx/>
              <a:buSzTx/>
              <a:buFontTx/>
              <a:buNone/>
              <a:tabLst/>
              <a:defRPr/>
            </a:pPr>
            <a:r>
              <a:rPr lang="en-US" sz="1100" dirty="0"/>
              <a:t>I’d suggest that the second reality he presents is also one that the secular world wants to ignore … and it too again relates to the nature of the world in which we live.  They deliberately want to ignore the moral nature in the world in which we live.  </a:t>
            </a:r>
          </a:p>
          <a:p>
            <a:pPr defTabSz="939748">
              <a:spcBef>
                <a:spcPts val="0"/>
              </a:spcBef>
              <a:defRPr/>
            </a:pPr>
            <a:endParaRPr lang="en-US" sz="1100" i="1" dirty="0"/>
          </a:p>
          <a:p>
            <a:pPr defTabSz="939748">
              <a:spcBef>
                <a:spcPts val="0"/>
              </a:spcBef>
              <a:defRPr/>
            </a:pPr>
            <a:r>
              <a:rPr lang="en-US" sz="1100" b="1" i="1" dirty="0"/>
              <a:t>2 Peter 3:6 NASB  </a:t>
            </a:r>
            <a:r>
              <a:rPr lang="en-US" sz="1100" i="1" dirty="0"/>
              <a:t>through which the world at that time was destroyed, being flooded with water.</a:t>
            </a:r>
          </a:p>
          <a:p>
            <a:pPr defTabSz="939748">
              <a:spcBef>
                <a:spcPts val="0"/>
              </a:spcBef>
              <a:defRPr/>
            </a:pPr>
            <a:endParaRPr lang="en-US" sz="1100" dirty="0"/>
          </a:p>
          <a:p>
            <a:pPr defTabSz="939748">
              <a:spcBef>
                <a:spcPts val="0"/>
              </a:spcBef>
              <a:defRPr/>
            </a:pPr>
            <a:r>
              <a:rPr lang="en-US" sz="1100" b="1" i="1" dirty="0"/>
              <a:t>Moral</a:t>
            </a:r>
            <a:r>
              <a:rPr lang="en-US" sz="1100" dirty="0"/>
              <a:t> - </a:t>
            </a:r>
            <a:r>
              <a:rPr lang="en-US" sz="1100" i="1" dirty="0"/>
              <a:t>concerned with the principles of right and wrong behavior and the goodness or badness of human character.</a:t>
            </a:r>
          </a:p>
          <a:p>
            <a:pPr defTabSz="939748">
              <a:spcBef>
                <a:spcPts val="0"/>
              </a:spcBef>
              <a:defRPr/>
            </a:pPr>
            <a:endParaRPr lang="en-US" sz="1100" dirty="0"/>
          </a:p>
          <a:p>
            <a:pPr defTabSz="939748">
              <a:spcBef>
                <a:spcPts val="0"/>
              </a:spcBef>
              <a:defRPr/>
            </a:pPr>
            <a:r>
              <a:rPr lang="en-US" sz="1100" dirty="0"/>
              <a:t>Peter brings this before us with his reference to the flood that came in the day of Noah. </a:t>
            </a:r>
          </a:p>
          <a:p>
            <a:pPr defTabSz="939748">
              <a:spcBef>
                <a:spcPts val="0"/>
              </a:spcBef>
              <a:defRPr/>
            </a:pPr>
            <a:endParaRPr lang="en-US" sz="1100" dirty="0"/>
          </a:p>
          <a:p>
            <a:pPr defTabSz="939748">
              <a:spcBef>
                <a:spcPts val="0"/>
              </a:spcBef>
              <a:defRPr/>
            </a:pPr>
            <a:r>
              <a:rPr lang="en-US" sz="1100" b="1" i="1" dirty="0"/>
              <a:t>The same God that spoke in creation spoke again in judgment when the world rebelled against him and moved to exclude him from his own creation. </a:t>
            </a:r>
          </a:p>
          <a:p>
            <a:pPr defTabSz="939748">
              <a:spcBef>
                <a:spcPts val="0"/>
              </a:spcBef>
              <a:defRPr/>
            </a:pPr>
            <a:endParaRPr lang="en-US" sz="1100" b="1" i="1" dirty="0"/>
          </a:p>
          <a:p>
            <a:pPr defTabSz="939748">
              <a:spcBef>
                <a:spcPts val="0"/>
              </a:spcBef>
              <a:defRPr/>
            </a:pPr>
            <a:r>
              <a:rPr lang="en-US" sz="1100" dirty="0"/>
              <a:t>Peter views the Genesis’ account of the flood that destroyed the civilization of Noah’s day as being a matter of historic record.</a:t>
            </a:r>
          </a:p>
          <a:p>
            <a:pPr defTabSz="939748">
              <a:spcBef>
                <a:spcPts val="0"/>
              </a:spcBef>
              <a:defRPr/>
            </a:pPr>
            <a:endParaRPr lang="en-US" sz="1100" dirty="0"/>
          </a:p>
          <a:p>
            <a:pPr defTabSz="939748">
              <a:spcBef>
                <a:spcPts val="0"/>
              </a:spcBef>
              <a:defRPr/>
            </a:pPr>
            <a:r>
              <a:rPr lang="en-US" sz="1100" dirty="0"/>
              <a:t>If the Genesis account is accepted as a historic record of what God did in that ancient day, then it will change the way you view the world in which we live. </a:t>
            </a:r>
          </a:p>
          <a:p>
            <a:pPr defTabSz="939748">
              <a:spcBef>
                <a:spcPts val="0"/>
              </a:spcBef>
              <a:defRPr/>
            </a:pPr>
            <a:endParaRPr lang="en-US" sz="1100" dirty="0"/>
          </a:p>
          <a:p>
            <a:pPr defTabSz="939748">
              <a:spcBef>
                <a:spcPts val="0"/>
              </a:spcBef>
              <a:defRPr/>
            </a:pPr>
            <a:r>
              <a:rPr lang="en-US" sz="1100" dirty="0"/>
              <a:t>You can no longer view the world </a:t>
            </a:r>
            <a:r>
              <a:rPr lang="en-US" sz="1100" i="1" dirty="0"/>
              <a:t>naturalistically</a:t>
            </a:r>
            <a:r>
              <a:rPr lang="en-US" sz="1100" dirty="0"/>
              <a:t>.  You will have to view the world as being a moral universe in which the deeds of man have serious consequences.</a:t>
            </a:r>
          </a:p>
          <a:p>
            <a:pPr defTabSz="939748">
              <a:spcBef>
                <a:spcPts val="0"/>
              </a:spcBef>
              <a:defRPr/>
            </a:pPr>
            <a:endParaRPr lang="en-US" sz="1100" dirty="0"/>
          </a:p>
          <a:p>
            <a:pPr defTabSz="939748">
              <a:spcBef>
                <a:spcPts val="0"/>
              </a:spcBef>
              <a:defRPr/>
            </a:pPr>
            <a:r>
              <a:rPr lang="en-US" sz="1100" dirty="0"/>
              <a:t>One of the things that modern man has done is deny the historicity of the Genesis account. They have chosen to ignore the fact that there is a geological evidence for such a fact. They have chosen to deny evidences from an archeological perspective. They have also chosen to deny or ignore the different accounts of such a flood that surface among the ancient peoples all over the world. </a:t>
            </a:r>
          </a:p>
          <a:p>
            <a:pPr defTabSz="939748">
              <a:spcBef>
                <a:spcPts val="0"/>
              </a:spcBef>
              <a:defRPr/>
            </a:pPr>
            <a:endParaRPr lang="en-US" sz="1100" dirty="0"/>
          </a:p>
          <a:p>
            <a:pPr defTabSz="939748">
              <a:spcBef>
                <a:spcPts val="0"/>
              </a:spcBef>
              <a:defRPr/>
            </a:pPr>
            <a:r>
              <a:rPr lang="en-US" sz="1100" dirty="0"/>
              <a:t>Interestingly enough … in the history of differing nations and civilizations the names change and a few of the minor details from culture to culture differ, but almost all the world’s cultures have a memory of such a flood that devastated the face of the earth.</a:t>
            </a:r>
          </a:p>
          <a:p>
            <a:pPr defTabSz="939748">
              <a:spcBef>
                <a:spcPts val="0"/>
              </a:spcBef>
              <a:defRPr/>
            </a:pPr>
            <a:endParaRPr lang="en-US" sz="1100" dirty="0"/>
          </a:p>
          <a:p>
            <a:pPr defTabSz="939748">
              <a:spcBef>
                <a:spcPts val="0"/>
              </a:spcBef>
              <a:defRPr/>
            </a:pPr>
            <a:r>
              <a:rPr lang="en-US" sz="1100" dirty="0"/>
              <a:t>If you can deny the historicity of the flood, and can deny the moral nature of the world in which we live.  It makes it a lot easier to pursue an indulgent lifestyle. </a:t>
            </a:r>
          </a:p>
          <a:p>
            <a:pPr defTabSz="939748">
              <a:spcBef>
                <a:spcPts val="0"/>
              </a:spcBef>
              <a:defRPr/>
            </a:pPr>
            <a:endParaRPr lang="en-US" sz="1100" dirty="0"/>
          </a:p>
          <a:p>
            <a:pPr defTabSz="939748">
              <a:spcBef>
                <a:spcPts val="0"/>
              </a:spcBef>
              <a:defRPr/>
            </a:pPr>
            <a:r>
              <a:rPr lang="en-US" sz="1100" dirty="0"/>
              <a:t>It is interesting that Peter indicates that these scoffers who refuse to remember the nature of the world also are people who “</a:t>
            </a:r>
            <a:r>
              <a:rPr lang="en-US" sz="1100" b="1" i="1" dirty="0"/>
              <a:t>follow their own evil desires</a:t>
            </a:r>
            <a:r>
              <a:rPr lang="en-US" sz="1100" dirty="0"/>
              <a:t>.” </a:t>
            </a:r>
            <a:r>
              <a:rPr lang="en-US" sz="1100" b="1" i="1" dirty="0"/>
              <a:t>2 Peter 3:3</a:t>
            </a:r>
            <a:r>
              <a:rPr lang="en-US" sz="1100" dirty="0"/>
              <a:t>  </a:t>
            </a:r>
          </a:p>
          <a:p>
            <a:pPr defTabSz="939748">
              <a:spcBef>
                <a:spcPts val="0"/>
              </a:spcBef>
              <a:defRPr/>
            </a:pPr>
            <a:endParaRPr lang="en-US" sz="1100" dirty="0"/>
          </a:p>
          <a:p>
            <a:pPr defTabSz="939748">
              <a:spcBef>
                <a:spcPts val="0"/>
              </a:spcBef>
              <a:defRPr/>
            </a:pPr>
            <a:r>
              <a:rPr lang="en-US" sz="1100" dirty="0"/>
              <a:t>Since they want to do the things they want to do, it makes it very convenient to deny or forget that there is </a:t>
            </a:r>
            <a:r>
              <a:rPr lang="en-US" sz="1100" b="1" dirty="0"/>
              <a:t>God</a:t>
            </a:r>
            <a:r>
              <a:rPr lang="en-US" sz="1100" dirty="0"/>
              <a:t> who holds human kind responsible for their deeds.</a:t>
            </a:r>
          </a:p>
          <a:p>
            <a:pPr defTabSz="939748">
              <a:spcBef>
                <a:spcPts val="0"/>
              </a:spcBef>
              <a:defRPr/>
            </a:pPr>
            <a:endParaRPr lang="en-US" sz="1100" dirty="0"/>
          </a:p>
          <a:p>
            <a:pPr defTabSz="939748">
              <a:spcBef>
                <a:spcPts val="0"/>
              </a:spcBef>
              <a:defRPr/>
            </a:pPr>
            <a:r>
              <a:rPr lang="en-US" sz="1100" dirty="0"/>
              <a:t>This perspective will affect how you see the world. If you accept the truth that this is a moral universe in which the </a:t>
            </a:r>
            <a:r>
              <a:rPr lang="en-US" sz="1100" b="1" dirty="0"/>
              <a:t>God</a:t>
            </a:r>
            <a:r>
              <a:rPr lang="en-US" sz="1100" dirty="0"/>
              <a:t> of creation is still actively judging sin, then you see the things that flow through history as being the workings of the plan of God. </a:t>
            </a:r>
          </a:p>
          <a:p>
            <a:pPr defTabSz="939748">
              <a:spcBef>
                <a:spcPts val="0"/>
              </a:spcBef>
              <a:defRPr/>
            </a:pPr>
            <a:endParaRPr lang="en-US" sz="1100" dirty="0"/>
          </a:p>
          <a:p>
            <a:pPr defTabSz="939748">
              <a:spcBef>
                <a:spcPts val="0"/>
              </a:spcBef>
              <a:defRPr/>
            </a:pPr>
            <a:r>
              <a:rPr lang="en-US" sz="1100" dirty="0"/>
              <a:t>We've already referenced the explanation that the Apostle Paul gives for what happened in the Roman culture of his day in </a:t>
            </a:r>
            <a:r>
              <a:rPr lang="en-US" sz="1100" b="1" i="1" u="sng" dirty="0"/>
              <a:t>Romans 1:18ff</a:t>
            </a:r>
            <a:r>
              <a:rPr lang="en-US" sz="1100" dirty="0"/>
              <a:t>   …  and now it makes even more sense … you see the things that were happening in terms of moral deterioration as being evidence that “</a:t>
            </a:r>
            <a:r>
              <a:rPr lang="en-US" sz="1100" i="1" dirty="0"/>
              <a:t>God gave them up</a:t>
            </a:r>
            <a:r>
              <a:rPr lang="en-US" sz="1100" dirty="0"/>
              <a:t>.” </a:t>
            </a:r>
            <a:r>
              <a:rPr lang="en-US" sz="1100" b="1" i="1" dirty="0"/>
              <a:t>Romans 1:24</a:t>
            </a:r>
          </a:p>
          <a:p>
            <a:pPr defTabSz="939748">
              <a:spcBef>
                <a:spcPts val="0"/>
              </a:spcBef>
              <a:defRPr/>
            </a:pPr>
            <a:endParaRPr lang="en-US" sz="1100" dirty="0"/>
          </a:p>
          <a:p>
            <a:pPr defTabSz="939748">
              <a:spcBef>
                <a:spcPts val="0"/>
              </a:spcBef>
              <a:defRPr/>
            </a:pPr>
            <a:r>
              <a:rPr lang="en-US" sz="1100" dirty="0"/>
              <a:t>The Christian will always remember that this is a moral universe  …  It is so because it was created by a Holy God and is still sustained by this Holy and Almighty God.</a:t>
            </a:r>
          </a:p>
          <a:p>
            <a:pPr defTabSz="939748">
              <a:spcBef>
                <a:spcPts val="0"/>
              </a:spcBef>
              <a:defRPr/>
            </a:pPr>
            <a:endParaRPr lang="en-US" sz="1100" dirty="0"/>
          </a:p>
          <a:p>
            <a:pPr marL="0" marR="0" lvl="0" indent="0" algn="l" defTabSz="939748" rtl="0" eaLnBrk="1" fontAlgn="base" latinLnBrk="0" hangingPunct="1">
              <a:lnSpc>
                <a:spcPct val="100000"/>
              </a:lnSpc>
              <a:spcBef>
                <a:spcPts val="0"/>
              </a:spcBef>
              <a:spcAft>
                <a:spcPct val="0"/>
              </a:spcAft>
              <a:buClrTx/>
              <a:buSzTx/>
              <a:buFontTx/>
              <a:buNone/>
              <a:tabLst/>
              <a:defRPr/>
            </a:pPr>
            <a:r>
              <a:rPr lang="en-US" sz="1100" b="1" i="1" dirty="0"/>
              <a:t>Do you think it would make any difference in our society if our society as a whole begin to look at life with the recognition that the world in which we life is a moral universe with principles of right and wrong … good and bad … righteousness and sin … determined by the God of creation?</a:t>
            </a:r>
          </a:p>
          <a:p>
            <a:pPr defTabSz="939748">
              <a:spcBef>
                <a:spcPts val="0"/>
              </a:spcBef>
              <a:defRPr/>
            </a:pPr>
            <a:endParaRPr lang="en-US" sz="1100" dirty="0"/>
          </a:p>
        </p:txBody>
      </p:sp>
    </p:spTree>
    <p:extLst>
      <p:ext uri="{BB962C8B-B14F-4D97-AF65-F5344CB8AC3E}">
        <p14:creationId xmlns:p14="http://schemas.microsoft.com/office/powerpoint/2010/main" val="200530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15</a:t>
            </a:fld>
            <a:endParaRPr lang="en-US"/>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r>
              <a:rPr lang="en-US" sz="1100" b="1" i="1" dirty="0"/>
              <a:t>THE WORLD IS DESTINED FOR JUDGMENT.</a:t>
            </a:r>
          </a:p>
          <a:p>
            <a:pPr defTabSz="939748">
              <a:spcBef>
                <a:spcPts val="0"/>
              </a:spcBef>
              <a:defRPr/>
            </a:pPr>
            <a:endParaRPr lang="en-US" sz="1100" dirty="0"/>
          </a:p>
          <a:p>
            <a:pPr defTabSz="939748">
              <a:spcBef>
                <a:spcPts val="0"/>
              </a:spcBef>
              <a:defRPr/>
            </a:pPr>
            <a:r>
              <a:rPr lang="en-US" sz="1100" dirty="0"/>
              <a:t>The Apostle states the third sobering thing that we must always remember…</a:t>
            </a:r>
          </a:p>
          <a:p>
            <a:pPr defTabSz="939748">
              <a:spcBef>
                <a:spcPts val="0"/>
              </a:spcBef>
              <a:defRPr/>
            </a:pPr>
            <a:endParaRPr lang="en-US" sz="1100" dirty="0"/>
          </a:p>
          <a:p>
            <a:pPr defTabSz="939748">
              <a:spcBef>
                <a:spcPts val="0"/>
              </a:spcBef>
              <a:defRPr/>
            </a:pPr>
            <a:r>
              <a:rPr lang="en-US" sz="1100" b="1" i="1" dirty="0"/>
              <a:t>2 Peter 3:7 </a:t>
            </a:r>
            <a:r>
              <a:rPr lang="en-US" sz="1100" b="1" i="1" dirty="0">
                <a:highlight>
                  <a:srgbClr val="FFFF00"/>
                </a:highlight>
              </a:rPr>
              <a:t>NASB</a:t>
            </a:r>
            <a:r>
              <a:rPr lang="en-US" sz="1100" b="1" i="1" dirty="0"/>
              <a:t> </a:t>
            </a:r>
            <a:r>
              <a:rPr lang="en-US" sz="1100" i="1" dirty="0"/>
              <a:t> But by His word the present heavens and earth are being reserved for fire, kept for the day of judgment and destruction of ungodly men.</a:t>
            </a:r>
          </a:p>
          <a:p>
            <a:pPr defTabSz="939748">
              <a:spcBef>
                <a:spcPts val="0"/>
              </a:spcBef>
              <a:defRPr/>
            </a:pPr>
            <a:endParaRPr lang="en-US" sz="1100" dirty="0"/>
          </a:p>
          <a:p>
            <a:pPr defTabSz="939748">
              <a:spcBef>
                <a:spcPts val="0"/>
              </a:spcBef>
              <a:defRPr/>
            </a:pPr>
            <a:r>
              <a:rPr lang="en-US" sz="1100" b="1" i="1" dirty="0"/>
              <a:t>2 Peter 3:7 </a:t>
            </a:r>
            <a:r>
              <a:rPr lang="en-US" sz="1100" b="1" i="1" dirty="0">
                <a:highlight>
                  <a:srgbClr val="FFFF00"/>
                </a:highlight>
              </a:rPr>
              <a:t>ISV</a:t>
            </a:r>
            <a:r>
              <a:rPr lang="en-US" sz="1100" b="1" i="1" dirty="0"/>
              <a:t>  </a:t>
            </a:r>
            <a:r>
              <a:rPr lang="en-US" sz="1100" i="1" dirty="0"/>
              <a:t>Now by the </a:t>
            </a:r>
            <a:r>
              <a:rPr lang="en-US" sz="1100" b="1" i="1" dirty="0">
                <a:highlight>
                  <a:srgbClr val="FFFF00"/>
                </a:highlight>
              </a:rPr>
              <a:t>same</a:t>
            </a:r>
            <a:r>
              <a:rPr lang="en-US" sz="1100" i="1" dirty="0"/>
              <a:t> word the present heavens and earth have been reserved for fire and are being kept for the day when ungodly people will be judged and destroyed.</a:t>
            </a:r>
          </a:p>
          <a:p>
            <a:pPr defTabSz="939748">
              <a:spcBef>
                <a:spcPts val="0"/>
              </a:spcBef>
              <a:defRPr/>
            </a:pPr>
            <a:endParaRPr lang="en-US" sz="1100" i="1" dirty="0"/>
          </a:p>
          <a:p>
            <a:pPr defTabSz="939748">
              <a:spcBef>
                <a:spcPts val="0"/>
              </a:spcBef>
              <a:defRPr/>
            </a:pPr>
            <a:r>
              <a:rPr lang="en-US" sz="1100" dirty="0"/>
              <a:t>I suggest here that it is not the purpose of the Apostle to give us an eschatological timetable, or the arrangement by which the events of the end time will take place … but rather Peter’s purpose is to remind us of something that secular man  … again … chooses to forget ... </a:t>
            </a:r>
            <a:r>
              <a:rPr lang="en-US" sz="1100" dirty="0">
                <a:highlight>
                  <a:srgbClr val="FFFF00"/>
                </a:highlight>
              </a:rPr>
              <a:t>Scoffing secular man chooses to forget that the world is destined for judgment</a:t>
            </a:r>
            <a:r>
              <a:rPr lang="en-US" sz="1100" dirty="0"/>
              <a:t>.</a:t>
            </a:r>
          </a:p>
          <a:p>
            <a:pPr defTabSz="939748">
              <a:spcBef>
                <a:spcPts val="0"/>
              </a:spcBef>
              <a:defRPr/>
            </a:pPr>
            <a:endParaRPr lang="en-US" sz="1100" dirty="0"/>
          </a:p>
          <a:p>
            <a:pPr defTabSz="939748">
              <a:spcBef>
                <a:spcPts val="0"/>
              </a:spcBef>
              <a:defRPr/>
            </a:pPr>
            <a:r>
              <a:rPr lang="en-US" sz="1100" dirty="0"/>
              <a:t>Peter’s description matches what we find in other places in the Bible which foresee a day in which the earth itself and the heavens will be destroyed by fire. </a:t>
            </a:r>
          </a:p>
          <a:p>
            <a:pPr defTabSz="939748">
              <a:spcBef>
                <a:spcPts val="0"/>
              </a:spcBef>
              <a:defRPr/>
            </a:pPr>
            <a:endParaRPr lang="en-US" sz="1100" dirty="0"/>
          </a:p>
          <a:p>
            <a:pPr defTabSz="939748">
              <a:spcBef>
                <a:spcPts val="0"/>
              </a:spcBef>
              <a:defRPr/>
            </a:pPr>
            <a:r>
              <a:rPr lang="en-US" sz="1100" b="1" dirty="0"/>
              <a:t>God</a:t>
            </a:r>
            <a:r>
              <a:rPr lang="en-US" sz="1100" dirty="0"/>
              <a:t> is actively keeping them for a day that He has already appointed – a Day of Judgment and destruction. </a:t>
            </a:r>
          </a:p>
          <a:p>
            <a:pPr defTabSz="939748">
              <a:spcBef>
                <a:spcPts val="0"/>
              </a:spcBef>
              <a:defRPr/>
            </a:pPr>
            <a:endParaRPr lang="en-US" sz="1100" dirty="0"/>
          </a:p>
          <a:p>
            <a:pPr defTabSz="939748">
              <a:spcBef>
                <a:spcPts val="0"/>
              </a:spcBef>
              <a:defRPr/>
            </a:pPr>
            <a:r>
              <a:rPr lang="en-US" sz="1100" dirty="0"/>
              <a:t>The focus of this judgment and destruction will be “ungodly men.” These ungodly men are those who have lived without giving God proper place in their lives, without reverencing His name, without acknowledging Him as the creator and sustainer of the universe. </a:t>
            </a:r>
          </a:p>
          <a:p>
            <a:pPr defTabSz="939748">
              <a:spcBef>
                <a:spcPts val="0"/>
              </a:spcBef>
              <a:defRPr/>
            </a:pPr>
            <a:endParaRPr lang="en-US" sz="1100" dirty="0"/>
          </a:p>
          <a:p>
            <a:pPr defTabSz="939748">
              <a:spcBef>
                <a:spcPts val="0"/>
              </a:spcBef>
              <a:defRPr/>
            </a:pPr>
            <a:r>
              <a:rPr lang="en-US" sz="1100" dirty="0"/>
              <a:t>They have chosen rather to do their own thing in their own way for their own pleasure. They have denied any responsibility to the creator of their lives.  They and the world in which they live are destined for this rendezvous with divine judgment.</a:t>
            </a:r>
          </a:p>
          <a:p>
            <a:pPr defTabSz="939748">
              <a:spcBef>
                <a:spcPts val="0"/>
              </a:spcBef>
              <a:defRPr/>
            </a:pPr>
            <a:endParaRPr lang="en-US" sz="1100" dirty="0"/>
          </a:p>
          <a:p>
            <a:pPr defTabSz="939748">
              <a:spcBef>
                <a:spcPts val="0"/>
              </a:spcBef>
              <a:defRPr/>
            </a:pPr>
            <a:r>
              <a:rPr lang="en-US" sz="1100" dirty="0"/>
              <a:t>Consider Jude’s writings…</a:t>
            </a:r>
          </a:p>
          <a:p>
            <a:pPr defTabSz="939748">
              <a:spcBef>
                <a:spcPts val="0"/>
              </a:spcBef>
              <a:defRPr/>
            </a:pPr>
            <a:endParaRPr lang="en-US" sz="1100" dirty="0"/>
          </a:p>
          <a:p>
            <a:pPr defTabSz="939748">
              <a:spcBef>
                <a:spcPts val="0"/>
              </a:spcBef>
              <a:defRPr/>
            </a:pPr>
            <a:r>
              <a:rPr lang="en-US" sz="1100" b="1" i="1" dirty="0"/>
              <a:t>Jude 1:5 NASB  </a:t>
            </a:r>
            <a:r>
              <a:rPr lang="en-US" sz="1100" b="0" i="1" dirty="0"/>
              <a:t>Now I desire to remind you, though you know all things once for all, that the Lord, after saving a people out of the land of Egypt, subsequently destroyed those who did not believe</a:t>
            </a:r>
            <a:r>
              <a:rPr lang="en-US" sz="1100" b="1" i="1" dirty="0"/>
              <a:t>.</a:t>
            </a:r>
          </a:p>
          <a:p>
            <a:pPr defTabSz="939748">
              <a:spcBef>
                <a:spcPts val="0"/>
              </a:spcBef>
              <a:defRPr/>
            </a:pPr>
            <a:endParaRPr lang="en-US" sz="1100" b="1" i="1" dirty="0"/>
          </a:p>
          <a:p>
            <a:pPr defTabSz="939748">
              <a:spcBef>
                <a:spcPts val="0"/>
              </a:spcBef>
              <a:defRPr/>
            </a:pPr>
            <a:r>
              <a:rPr lang="en-US" sz="1100" b="1" i="1" dirty="0"/>
              <a:t>Jude 1:10-15 NASB</a:t>
            </a:r>
            <a:r>
              <a:rPr lang="en-US" sz="1100" i="1" dirty="0"/>
              <a:t>  But these men revile the things which they do not understand; and the things which they know by instinct, like unreasoning animals, by these things they are destroyed.  (11)  Woe to them! For they have gone the way of </a:t>
            </a:r>
            <a:r>
              <a:rPr lang="en-US" sz="1100" b="1" i="1" dirty="0"/>
              <a:t>Cain</a:t>
            </a:r>
            <a:r>
              <a:rPr lang="en-US" sz="1100" i="1" dirty="0"/>
              <a:t>, and for pay they have rushed headlong into the error of </a:t>
            </a:r>
            <a:r>
              <a:rPr lang="en-US" sz="1100" b="1" i="1" dirty="0"/>
              <a:t>Balaam</a:t>
            </a:r>
            <a:r>
              <a:rPr lang="en-US" sz="1100" i="1" dirty="0"/>
              <a:t>, and perished in the rebellion of </a:t>
            </a:r>
            <a:r>
              <a:rPr lang="en-US" sz="1100" b="1" i="1" dirty="0"/>
              <a:t>Korah</a:t>
            </a:r>
            <a:r>
              <a:rPr lang="en-US" sz="1100" i="1" dirty="0"/>
              <a:t>.  (12)  These are the men who are hidden reefs in your love feasts when they feast with you without fear, caring for themselves; clouds without water, carried along by winds; autumn trees without fruit, doubly dead, uprooted;  (13)  wild waves of the sea, casting up their own shame like foam; wandering stars, for whom the black darkness has been reserved forever.  (14)  It was also about these men that Enoch, in the seventh generation from Adam, prophesied, saying, "Behold, the Lord came with many thousands of His holy ones,  (15)  to execute judgment upon all, and to convict all the ungodly of all their ungodly deeds which they have done in an ungodly way, and of all the harsh things which ungodly sinners have spoken against Him."</a:t>
            </a:r>
          </a:p>
          <a:p>
            <a:pPr defTabSz="939748">
              <a:spcBef>
                <a:spcPts val="0"/>
              </a:spcBef>
              <a:defRPr/>
            </a:pPr>
            <a:endParaRPr lang="en-US" sz="1100" dirty="0"/>
          </a:p>
          <a:p>
            <a:pPr defTabSz="939748">
              <a:spcBef>
                <a:spcPts val="0"/>
              </a:spcBef>
              <a:defRPr/>
            </a:pPr>
            <a:r>
              <a:rPr lang="en-US" sz="1100" dirty="0"/>
              <a:t>Jude here references </a:t>
            </a:r>
            <a:r>
              <a:rPr lang="en-US" sz="1100" b="1" dirty="0"/>
              <a:t>Cain - Gen_4:1-26</a:t>
            </a:r>
            <a:r>
              <a:rPr lang="en-US" sz="1100" dirty="0"/>
              <a:t>, where </a:t>
            </a:r>
            <a:r>
              <a:rPr lang="en-US" sz="1100" b="1" dirty="0"/>
              <a:t>Cain</a:t>
            </a:r>
            <a:r>
              <a:rPr lang="en-US" sz="1100" dirty="0"/>
              <a:t> came before God with an unacceptable sacrifice. The way of Cain is the way of man-made religion, rejecting the revelation of God..</a:t>
            </a:r>
          </a:p>
          <a:p>
            <a:pPr defTabSz="939748">
              <a:spcBef>
                <a:spcPts val="0"/>
              </a:spcBef>
              <a:defRPr/>
            </a:pPr>
            <a:endParaRPr lang="en-US" sz="1100" dirty="0"/>
          </a:p>
          <a:p>
            <a:pPr defTabSz="939748">
              <a:spcBef>
                <a:spcPts val="0"/>
              </a:spcBef>
              <a:defRPr/>
            </a:pPr>
            <a:r>
              <a:rPr lang="en-US" sz="1100" b="1" dirty="0"/>
              <a:t>Balaam - </a:t>
            </a:r>
            <a:r>
              <a:rPr lang="en-US" sz="1100" dirty="0"/>
              <a:t> </a:t>
            </a:r>
            <a:r>
              <a:rPr lang="en-US" sz="1100" b="1" i="1" dirty="0"/>
              <a:t>Num. 22-25, especially Num_25:1-9.  </a:t>
            </a:r>
            <a:r>
              <a:rPr lang="en-US" sz="1100" dirty="0"/>
              <a:t>The error of </a:t>
            </a:r>
            <a:r>
              <a:rPr lang="en-US" sz="1100" b="1" dirty="0"/>
              <a:t>Balaam</a:t>
            </a:r>
            <a:r>
              <a:rPr lang="en-US" sz="1100" dirty="0"/>
              <a:t> involved leading others into sin for personal gain. </a:t>
            </a:r>
            <a:r>
              <a:rPr lang="en-US" sz="1100" b="1" dirty="0"/>
              <a:t>Balaam</a:t>
            </a:r>
            <a:r>
              <a:rPr lang="en-US" sz="1100" dirty="0"/>
              <a:t> knew the truth but deliberately led Israel into sin that he might make money. </a:t>
            </a:r>
          </a:p>
          <a:p>
            <a:pPr defTabSz="939748">
              <a:spcBef>
                <a:spcPts val="0"/>
              </a:spcBef>
              <a:defRPr/>
            </a:pPr>
            <a:endParaRPr lang="en-US" sz="1100" dirty="0"/>
          </a:p>
          <a:p>
            <a:pPr defTabSz="939748">
              <a:spcBef>
                <a:spcPts val="0"/>
              </a:spcBef>
              <a:defRPr/>
            </a:pPr>
            <a:r>
              <a:rPr lang="en-US" sz="1100" b="1" dirty="0"/>
              <a:t>Korah</a:t>
            </a:r>
            <a:r>
              <a:rPr lang="en-US" sz="1100" dirty="0"/>
              <a:t> - </a:t>
            </a:r>
            <a:r>
              <a:rPr lang="en-US" sz="1100" b="1" i="1" dirty="0"/>
              <a:t>Num_16:1-50</a:t>
            </a:r>
            <a:r>
              <a:rPr lang="en-US" sz="1100" dirty="0"/>
              <a:t>. </a:t>
            </a:r>
            <a:r>
              <a:rPr lang="en-US" sz="1100" b="1" dirty="0"/>
              <a:t>Korah</a:t>
            </a:r>
            <a:r>
              <a:rPr lang="en-US" sz="1100" dirty="0"/>
              <a:t> and his followers rejected the divine authority given to Moses and tried to assume power for themselves. </a:t>
            </a:r>
          </a:p>
          <a:p>
            <a:pPr defTabSz="939748">
              <a:spcBef>
                <a:spcPts val="0"/>
              </a:spcBef>
              <a:defRPr/>
            </a:pPr>
            <a:endParaRPr lang="en-US" sz="1100" dirty="0"/>
          </a:p>
          <a:p>
            <a:pPr defTabSz="939748">
              <a:spcBef>
                <a:spcPts val="0"/>
              </a:spcBef>
              <a:defRPr/>
            </a:pPr>
            <a:r>
              <a:rPr lang="en-US" sz="1100" dirty="0"/>
              <a:t>These false teachers that Jude speak of who followed the ways of </a:t>
            </a:r>
            <a:r>
              <a:rPr lang="en-US" sz="1100" b="1" dirty="0"/>
              <a:t>Cain</a:t>
            </a:r>
            <a:r>
              <a:rPr lang="en-US" sz="1100" dirty="0"/>
              <a:t> and </a:t>
            </a:r>
            <a:r>
              <a:rPr lang="en-US" sz="1100" b="1" dirty="0"/>
              <a:t>Balaam</a:t>
            </a:r>
            <a:r>
              <a:rPr lang="en-US" sz="1100" dirty="0"/>
              <a:t> and </a:t>
            </a:r>
            <a:r>
              <a:rPr lang="en-US" sz="1100" b="1" dirty="0"/>
              <a:t>Korah</a:t>
            </a:r>
            <a:r>
              <a:rPr lang="en-US" sz="1100" dirty="0"/>
              <a:t> will be judged by the God who by His Word created the world.</a:t>
            </a:r>
          </a:p>
          <a:p>
            <a:pPr defTabSz="939748">
              <a:spcBef>
                <a:spcPts val="0"/>
              </a:spcBef>
              <a:defRPr/>
            </a:pPr>
            <a:endParaRPr lang="en-US" sz="1100" dirty="0"/>
          </a:p>
          <a:p>
            <a:pPr defTabSz="939748">
              <a:spcBef>
                <a:spcPts val="0"/>
              </a:spcBef>
              <a:defRPr/>
            </a:pPr>
            <a:r>
              <a:rPr lang="en-US" sz="1100" dirty="0"/>
              <a:t>So, again I ask the question…</a:t>
            </a:r>
          </a:p>
          <a:p>
            <a:pPr defTabSz="939748">
              <a:spcBef>
                <a:spcPts val="0"/>
              </a:spcBef>
              <a:defRPr/>
            </a:pPr>
            <a:endParaRPr lang="en-US" sz="1100" dirty="0"/>
          </a:p>
          <a:p>
            <a:pPr defTabSz="939748">
              <a:spcBef>
                <a:spcPts val="0"/>
              </a:spcBef>
              <a:defRPr/>
            </a:pPr>
            <a:r>
              <a:rPr lang="en-US" sz="1100" b="1" i="1" dirty="0"/>
              <a:t>Do you think it would make any difference in our society if our society as a whole begin to look at life with the recognition that the earth and its peoples are headed for a horrible Day of Judgment at the hand of almighty God?</a:t>
            </a:r>
          </a:p>
          <a:p>
            <a:pPr defTabSz="939748">
              <a:spcBef>
                <a:spcPts val="0"/>
              </a:spcBef>
              <a:defRPr/>
            </a:pPr>
            <a:endParaRPr lang="en-US" sz="1100" b="1" i="1" dirty="0"/>
          </a:p>
        </p:txBody>
      </p:sp>
    </p:spTree>
    <p:extLst>
      <p:ext uri="{BB962C8B-B14F-4D97-AF65-F5344CB8AC3E}">
        <p14:creationId xmlns:p14="http://schemas.microsoft.com/office/powerpoint/2010/main" val="3574341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16</a:t>
            </a:fld>
            <a:endParaRPr lang="en-US"/>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r>
              <a:rPr lang="en-US" sz="1100" dirty="0"/>
              <a:t>The loss of the proper fear of God in our culture is a major contributor all of the evil that exists … When you begin to explain the world naturalistically and you begin to deny God His place in creation, the harvest of evil is certain and sure.</a:t>
            </a:r>
          </a:p>
          <a:p>
            <a:pPr defTabSz="939748">
              <a:spcBef>
                <a:spcPts val="0"/>
              </a:spcBef>
              <a:defRPr/>
            </a:pPr>
            <a:endParaRPr lang="en-US" sz="1100" dirty="0"/>
          </a:p>
          <a:p>
            <a:pPr defTabSz="939748">
              <a:spcBef>
                <a:spcPts val="0"/>
              </a:spcBef>
              <a:defRPr/>
            </a:pPr>
            <a:r>
              <a:rPr lang="en-US" sz="1100" dirty="0"/>
              <a:t>This is the reason that Peter was stirring up his readers minds … and by extension … our minds  …  He is calling on us to keep a Christian mindset in the midst of a secular-thinking world. </a:t>
            </a:r>
          </a:p>
          <a:p>
            <a:pPr defTabSz="939748">
              <a:spcBef>
                <a:spcPts val="0"/>
              </a:spcBef>
              <a:defRPr/>
            </a:pPr>
            <a:endParaRPr lang="en-US" sz="1100" dirty="0"/>
          </a:p>
          <a:p>
            <a:pPr defTabSz="939748">
              <a:spcBef>
                <a:spcPts val="0"/>
              </a:spcBef>
              <a:defRPr/>
            </a:pPr>
            <a:r>
              <a:rPr lang="en-US" sz="1100" dirty="0">
                <a:highlight>
                  <a:srgbClr val="FFFF00"/>
                </a:highlight>
              </a:rPr>
              <a:t>The only way we can live a life that is pleasing to God in a world that deliberately refuses to acknowledge and accept God is to keep fresh in our minds that we were created by God, we are responsible to God, and we are destined for a day of accountability before almighty God. </a:t>
            </a:r>
          </a:p>
          <a:p>
            <a:pPr defTabSz="939748">
              <a:spcBef>
                <a:spcPts val="0"/>
              </a:spcBef>
              <a:defRPr/>
            </a:pPr>
            <a:endParaRPr lang="en-US" sz="1100" dirty="0"/>
          </a:p>
          <a:p>
            <a:pPr defTabSz="939748">
              <a:spcBef>
                <a:spcPts val="0"/>
              </a:spcBef>
              <a:defRPr/>
            </a:pPr>
            <a:r>
              <a:rPr lang="en-US" sz="1100" dirty="0"/>
              <a:t>When you keep these things in mind, they become a strong encouragement to holy living and useful living.</a:t>
            </a:r>
          </a:p>
        </p:txBody>
      </p:sp>
    </p:spTree>
    <p:extLst>
      <p:ext uri="{BB962C8B-B14F-4D97-AF65-F5344CB8AC3E}">
        <p14:creationId xmlns:p14="http://schemas.microsoft.com/office/powerpoint/2010/main" val="2763308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FAAAF-1F47-4394-B2D4-F12A231CC096}" type="slidenum">
              <a:rPr lang="en-US"/>
              <a:pPr/>
              <a:t>17</a:t>
            </a:fld>
            <a:endParaRPr lang="en-US"/>
          </a:p>
        </p:txBody>
      </p:sp>
      <p:sp>
        <p:nvSpPr>
          <p:cNvPr id="106498" name="Rectangle 2"/>
          <p:cNvSpPr>
            <a:spLocks noGrp="1" noRot="1" noChangeAspect="1" noChangeArrowheads="1" noTextEdit="1"/>
          </p:cNvSpPr>
          <p:nvPr>
            <p:ph type="sldImg"/>
          </p:nvPr>
        </p:nvSpPr>
        <p:spPr>
          <a:xfrm>
            <a:off x="457200" y="719138"/>
            <a:ext cx="6400800" cy="3600450"/>
          </a:xfrm>
          <a:ln/>
        </p:spPr>
      </p:sp>
      <p:sp>
        <p:nvSpPr>
          <p:cNvPr id="106499" name="Rectangle 3"/>
          <p:cNvSpPr>
            <a:spLocks noGrp="1" noChangeArrowheads="1"/>
          </p:cNvSpPr>
          <p:nvPr>
            <p:ph type="body" idx="1"/>
          </p:nvPr>
        </p:nvSpPr>
        <p:spPr/>
        <p:txBody>
          <a:bodyPr/>
          <a:lstStyle/>
          <a:p>
            <a:pPr defTabSz="939748">
              <a:spcBef>
                <a:spcPts val="0"/>
              </a:spcBef>
              <a:defRPr/>
            </a:pPr>
            <a:r>
              <a:rPr lang="en-US" sz="1100" b="1" i="1" dirty="0"/>
              <a:t>John 17:14-17 NASB </a:t>
            </a:r>
            <a:r>
              <a:rPr lang="en-US" sz="1100" i="1" dirty="0"/>
              <a:t> "I have given them Your word; and the world has hated them, because they are not of the world, even as I am not of the world.  (15)  "I do not ask You to take them out of the world, but to keep them from the evil one.  (16)  "They are not of the world, even as I am not of the world.  (17)  "Sanctify them in the truth; Your word is truth.</a:t>
            </a:r>
          </a:p>
          <a:p>
            <a:pPr defTabSz="939748">
              <a:spcBef>
                <a:spcPts val="0"/>
              </a:spcBef>
              <a:defRPr/>
            </a:pPr>
            <a:endParaRPr lang="en-US" sz="1100" i="1" dirty="0"/>
          </a:p>
          <a:p>
            <a:pPr defTabSz="939748">
              <a:spcBef>
                <a:spcPts val="0"/>
              </a:spcBef>
              <a:defRPr/>
            </a:pPr>
            <a:r>
              <a:rPr lang="en-US" sz="1100" b="1" i="1" dirty="0"/>
              <a:t>John 17:20-21 NASB  </a:t>
            </a:r>
            <a:r>
              <a:rPr lang="en-US" sz="1100" i="1" dirty="0"/>
              <a:t>"I do not ask on behalf of these alone, but for those also who believe in Me through their word;  (21)  that they may all be one; even as You, Father, are in Me and I in You, that they also may be in Us, so that the world may believe that You sent Me.</a:t>
            </a:r>
          </a:p>
        </p:txBody>
      </p:sp>
    </p:spTree>
    <p:extLst>
      <p:ext uri="{BB962C8B-B14F-4D97-AF65-F5344CB8AC3E}">
        <p14:creationId xmlns:p14="http://schemas.microsoft.com/office/powerpoint/2010/main" val="3802727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74F08-1248-4619-B037-BC9CCD3030FD}" type="slidenum">
              <a:rPr lang="en-US" smtClean="0"/>
              <a:pPr/>
              <a:t>18</a:t>
            </a:fld>
            <a:endParaRPr lang="en-US"/>
          </a:p>
        </p:txBody>
      </p:sp>
    </p:spTree>
    <p:extLst>
      <p:ext uri="{BB962C8B-B14F-4D97-AF65-F5344CB8AC3E}">
        <p14:creationId xmlns:p14="http://schemas.microsoft.com/office/powerpoint/2010/main" val="3350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74F08-1248-4619-B037-BC9CCD3030FD}" type="slidenum">
              <a:rPr lang="en-US" smtClean="0"/>
              <a:pPr/>
              <a:t>19</a:t>
            </a:fld>
            <a:endParaRPr lang="en-US"/>
          </a:p>
        </p:txBody>
      </p:sp>
    </p:spTree>
    <p:extLst>
      <p:ext uri="{BB962C8B-B14F-4D97-AF65-F5344CB8AC3E}">
        <p14:creationId xmlns:p14="http://schemas.microsoft.com/office/powerpoint/2010/main" val="3220097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2</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000" b="1" i="1" dirty="0"/>
              <a:t>John 17:11-16 NASB  </a:t>
            </a:r>
            <a:r>
              <a:rPr lang="en-US" sz="1000" b="0" i="1" dirty="0"/>
              <a:t>"I am no longer in the world; and yet they themselves are in the world, and I come to You. Holy Father, keep them in Your name, the name which You have given Me, that they may be one even as We are.  (12)  "While I was with them, I was keeping them in Your name which You have given Me; and I guarded them and not one of them perished but the son of perdition, so that the Scripture would be fulfilled.  (13)  "But now I come to You; and these things I speak in the world so that they may have My joy made full in themselves</a:t>
            </a:r>
          </a:p>
        </p:txBody>
      </p:sp>
    </p:spTree>
    <p:extLst>
      <p:ext uri="{BB962C8B-B14F-4D97-AF65-F5344CB8AC3E}">
        <p14:creationId xmlns:p14="http://schemas.microsoft.com/office/powerpoint/2010/main" val="230428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3</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marL="0" marR="0" lvl="0" indent="0" algn="l" defTabSz="939748" rtl="0" eaLnBrk="1" fontAlgn="base" latinLnBrk="0" hangingPunct="1">
              <a:lnSpc>
                <a:spcPct val="100000"/>
              </a:lnSpc>
              <a:spcBef>
                <a:spcPts val="0"/>
              </a:spcBef>
              <a:spcAft>
                <a:spcPct val="0"/>
              </a:spcAft>
              <a:buClrTx/>
              <a:buSzTx/>
              <a:buFontTx/>
              <a:buNone/>
              <a:tabLst/>
              <a:defRPr/>
            </a:pPr>
            <a:r>
              <a:rPr lang="en-US" sz="1000" b="1" i="1" dirty="0"/>
              <a:t>John 17:11-16 NASB  </a:t>
            </a:r>
            <a:r>
              <a:rPr lang="en-US" sz="1000" b="0" i="1" dirty="0"/>
              <a:t>… .  (14)  "I have given them Your word; and the world has hated them, because they are not of the world, even as I am not of the world.  (15)  "I do not ask You to take them out of the world, but to keep them from the evil one.  (16)  "They are not of the world, even as I am not of the world.</a:t>
            </a:r>
            <a:endParaRPr lang="en-US" sz="1000" b="0" dirty="0"/>
          </a:p>
        </p:txBody>
      </p:sp>
    </p:spTree>
    <p:extLst>
      <p:ext uri="{BB962C8B-B14F-4D97-AF65-F5344CB8AC3E}">
        <p14:creationId xmlns:p14="http://schemas.microsoft.com/office/powerpoint/2010/main" val="2044772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4</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200" b="0" dirty="0"/>
              <a:t>In 1963 Harry Blamires wrote a book entitled, </a:t>
            </a:r>
            <a:r>
              <a:rPr lang="en-US" sz="1200" b="0" i="1" dirty="0"/>
              <a:t>The Christian Mind</a:t>
            </a:r>
            <a:r>
              <a:rPr lang="en-US" sz="1200" b="0" dirty="0"/>
              <a:t>. </a:t>
            </a:r>
          </a:p>
          <a:p>
            <a:pPr defTabSz="939748">
              <a:spcBef>
                <a:spcPts val="0"/>
              </a:spcBef>
              <a:defRPr/>
            </a:pPr>
            <a:endParaRPr lang="en-US" sz="1200" b="0" dirty="0"/>
          </a:p>
          <a:p>
            <a:pPr defTabSz="939748">
              <a:spcBef>
                <a:spcPts val="0"/>
              </a:spcBef>
              <a:defRPr/>
            </a:pPr>
            <a:r>
              <a:rPr lang="en-US" sz="1200" b="0" dirty="0"/>
              <a:t>It was a challenge to the Christians of the 60’s and</a:t>
            </a:r>
            <a:r>
              <a:rPr lang="en-US" sz="1200" b="0" baseline="0" dirty="0"/>
              <a:t> I think it is more so a challenge in our present times.</a:t>
            </a:r>
            <a:endParaRPr lang="en-US" sz="1200" b="0" dirty="0"/>
          </a:p>
          <a:p>
            <a:pPr defTabSz="939748">
              <a:spcBef>
                <a:spcPts val="0"/>
              </a:spcBef>
              <a:defRPr/>
            </a:pPr>
            <a:endParaRPr lang="en-US" sz="1200" b="0" dirty="0"/>
          </a:p>
          <a:p>
            <a:pPr defTabSz="939748">
              <a:spcBef>
                <a:spcPts val="0"/>
              </a:spcBef>
              <a:defRPr/>
            </a:pPr>
            <a:r>
              <a:rPr lang="en-US" sz="1200" b="0" dirty="0"/>
              <a:t>Blamires’ thesis was not that the Christian is to think only on religious topics all the time but rather they are to view every topic from a Christian perspective.  </a:t>
            </a:r>
          </a:p>
          <a:p>
            <a:pPr defTabSz="939748">
              <a:spcBef>
                <a:spcPts val="0"/>
              </a:spcBef>
              <a:defRPr/>
            </a:pPr>
            <a:endParaRPr lang="en-US" sz="1200" b="0" dirty="0"/>
          </a:p>
          <a:p>
            <a:pPr defTabSz="939748">
              <a:spcBef>
                <a:spcPts val="0"/>
              </a:spcBef>
              <a:defRPr/>
            </a:pPr>
            <a:r>
              <a:rPr lang="en-US" sz="1200" b="0" dirty="0"/>
              <a:t>This is another way of describing a what one might call  the Christian’s “</a:t>
            </a:r>
            <a:r>
              <a:rPr lang="en-US" sz="1200" b="0" i="1" dirty="0"/>
              <a:t>world view</a:t>
            </a:r>
            <a:r>
              <a:rPr lang="en-US" sz="1200" b="0" dirty="0"/>
              <a:t>.”</a:t>
            </a:r>
          </a:p>
        </p:txBody>
      </p:sp>
    </p:spTree>
    <p:extLst>
      <p:ext uri="{BB962C8B-B14F-4D97-AF65-F5344CB8AC3E}">
        <p14:creationId xmlns:p14="http://schemas.microsoft.com/office/powerpoint/2010/main" val="331388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5</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200" b="0" dirty="0"/>
              <a:t>One the authors basic premises is that …</a:t>
            </a:r>
          </a:p>
          <a:p>
            <a:pPr defTabSz="939748">
              <a:spcBef>
                <a:spcPts val="0"/>
              </a:spcBef>
              <a:defRPr/>
            </a:pPr>
            <a:endParaRPr lang="en-US" sz="1200" b="0" dirty="0"/>
          </a:p>
          <a:p>
            <a:pPr defTabSz="939748">
              <a:spcBef>
                <a:spcPts val="0"/>
              </a:spcBef>
              <a:defRPr/>
            </a:pPr>
            <a:r>
              <a:rPr lang="en-US" sz="1200" b="0" dirty="0"/>
              <a:t>“The Christian mind is the  prerequisite of Christian thinking, and Christian thinking is the prerequisite for Christian action.” - Harry Blamires</a:t>
            </a:r>
          </a:p>
          <a:p>
            <a:pPr defTabSz="939748">
              <a:spcBef>
                <a:spcPts val="0"/>
              </a:spcBef>
              <a:defRPr/>
            </a:pPr>
            <a:endParaRPr lang="en-US" sz="1200" b="0" dirty="0"/>
          </a:p>
          <a:p>
            <a:pPr defTabSz="939748">
              <a:spcBef>
                <a:spcPts val="0"/>
              </a:spcBef>
              <a:defRPr/>
            </a:pPr>
            <a:r>
              <a:rPr lang="en-US" sz="1200" b="0" dirty="0"/>
              <a:t>But that begs the question … what is a Christian mind? </a:t>
            </a:r>
          </a:p>
          <a:p>
            <a:pPr defTabSz="939748">
              <a:spcBef>
                <a:spcPts val="0"/>
              </a:spcBef>
              <a:defRPr/>
            </a:pPr>
            <a:endParaRPr lang="en-US" sz="1200" b="0" dirty="0"/>
          </a:p>
          <a:p>
            <a:pPr defTabSz="939748">
              <a:spcBef>
                <a:spcPts val="0"/>
              </a:spcBef>
              <a:defRPr/>
            </a:pPr>
            <a:r>
              <a:rPr lang="en-US" sz="1200" b="0" dirty="0"/>
              <a:t>In his book he identifies six characteristics of what he call a Christian mind…</a:t>
            </a:r>
          </a:p>
          <a:p>
            <a:pPr defTabSz="939748">
              <a:spcBef>
                <a:spcPts val="0"/>
              </a:spcBef>
              <a:defRPr/>
            </a:pPr>
            <a:endParaRPr lang="en-US" sz="1200" b="0" dirty="0"/>
          </a:p>
          <a:p>
            <a:pPr marL="228600" indent="-228600" defTabSz="939748">
              <a:spcBef>
                <a:spcPts val="0"/>
              </a:spcBef>
              <a:buAutoNum type="arabicPeriod"/>
              <a:defRPr/>
            </a:pPr>
            <a:r>
              <a:rPr lang="en-US" sz="1200" b="0" dirty="0"/>
              <a:t>A supernatural orientation. There is more to reality than the here and now and what we can see. </a:t>
            </a:r>
          </a:p>
        </p:txBody>
      </p:sp>
    </p:spTree>
    <p:extLst>
      <p:ext uri="{BB962C8B-B14F-4D97-AF65-F5344CB8AC3E}">
        <p14:creationId xmlns:p14="http://schemas.microsoft.com/office/powerpoint/2010/main" val="1074521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6</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200" b="0" dirty="0"/>
              <a:t>An awareness of evil and what it has done in perverting “the noblest things.” </a:t>
            </a:r>
          </a:p>
        </p:txBody>
      </p:sp>
    </p:spTree>
    <p:extLst>
      <p:ext uri="{BB962C8B-B14F-4D97-AF65-F5344CB8AC3E}">
        <p14:creationId xmlns:p14="http://schemas.microsoft.com/office/powerpoint/2010/main" val="4144885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7</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200" b="0" dirty="0"/>
              <a:t>A conception of truth that depends on God’s revelation.</a:t>
            </a:r>
          </a:p>
        </p:txBody>
      </p:sp>
    </p:spTree>
    <p:extLst>
      <p:ext uri="{BB962C8B-B14F-4D97-AF65-F5344CB8AC3E}">
        <p14:creationId xmlns:p14="http://schemas.microsoft.com/office/powerpoint/2010/main" val="338373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8</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200" b="0" dirty="0"/>
              <a:t>An acceptance of authority. We must know what God requires and submit to it. He is the final authority in all of reality, things present and things to come.</a:t>
            </a:r>
          </a:p>
        </p:txBody>
      </p:sp>
    </p:spTree>
    <p:extLst>
      <p:ext uri="{BB962C8B-B14F-4D97-AF65-F5344CB8AC3E}">
        <p14:creationId xmlns:p14="http://schemas.microsoft.com/office/powerpoint/2010/main" val="4031476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57095-4FA0-44CD-B461-B274A2BDBD68}" type="slidenum">
              <a:rPr lang="en-US"/>
              <a:pPr/>
              <a:t>9</a:t>
            </a:fld>
            <a:endParaRPr lang="en-US" dirty="0"/>
          </a:p>
        </p:txBody>
      </p:sp>
      <p:sp>
        <p:nvSpPr>
          <p:cNvPr id="102402" name="Rectangle 2"/>
          <p:cNvSpPr>
            <a:spLocks noGrp="1" noRot="1" noChangeAspect="1" noChangeArrowheads="1" noTextEdit="1"/>
          </p:cNvSpPr>
          <p:nvPr>
            <p:ph type="sldImg"/>
          </p:nvPr>
        </p:nvSpPr>
        <p:spPr>
          <a:xfrm>
            <a:off x="457200" y="719138"/>
            <a:ext cx="6400800" cy="3600450"/>
          </a:xfrm>
          <a:ln/>
        </p:spPr>
      </p:sp>
      <p:sp>
        <p:nvSpPr>
          <p:cNvPr id="102403" name="Rectangle 3"/>
          <p:cNvSpPr>
            <a:spLocks noGrp="1" noChangeArrowheads="1"/>
          </p:cNvSpPr>
          <p:nvPr>
            <p:ph type="body" idx="1"/>
          </p:nvPr>
        </p:nvSpPr>
        <p:spPr/>
        <p:txBody>
          <a:bodyPr/>
          <a:lstStyle/>
          <a:p>
            <a:pPr defTabSz="939748">
              <a:spcBef>
                <a:spcPts val="0"/>
              </a:spcBef>
              <a:defRPr/>
            </a:pPr>
            <a:r>
              <a:rPr lang="en-US" sz="1200" b="0" dirty="0"/>
              <a:t>A concern for the person, realizing that people are not machines. Human life has value.</a:t>
            </a:r>
          </a:p>
        </p:txBody>
      </p:sp>
    </p:spTree>
    <p:extLst>
      <p:ext uri="{BB962C8B-B14F-4D97-AF65-F5344CB8AC3E}">
        <p14:creationId xmlns:p14="http://schemas.microsoft.com/office/powerpoint/2010/main" val="408209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4304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noProof="0"/>
              <a:t>Click to edit Master title style</a:t>
            </a:r>
          </a:p>
        </p:txBody>
      </p:sp>
      <p:sp>
        <p:nvSpPr>
          <p:cNvPr id="4304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3049" name="Rectangle 41"/>
          <p:cNvSpPr>
            <a:spLocks noGrp="1" noChangeArrowheads="1"/>
          </p:cNvSpPr>
          <p:nvPr>
            <p:ph type="dt" sz="quarter" idx="2"/>
          </p:nvPr>
        </p:nvSpPr>
        <p:spPr/>
        <p:txBody>
          <a:bodyPr/>
          <a:lstStyle>
            <a:lvl1pPr>
              <a:defRPr/>
            </a:lvl1pPr>
          </a:lstStyle>
          <a:p>
            <a:endParaRPr lang="en-US"/>
          </a:p>
        </p:txBody>
      </p:sp>
      <p:sp>
        <p:nvSpPr>
          <p:cNvPr id="43050" name="Rectangle 42"/>
          <p:cNvSpPr>
            <a:spLocks noGrp="1" noChangeArrowheads="1"/>
          </p:cNvSpPr>
          <p:nvPr>
            <p:ph type="ftr" sz="quarter" idx="3"/>
          </p:nvPr>
        </p:nvSpPr>
        <p:spPr/>
        <p:txBody>
          <a:bodyPr/>
          <a:lstStyle>
            <a:lvl1pPr>
              <a:defRPr/>
            </a:lvl1pPr>
          </a:lstStyle>
          <a:p>
            <a:endParaRPr lang="en-US"/>
          </a:p>
        </p:txBody>
      </p:sp>
      <p:sp>
        <p:nvSpPr>
          <p:cNvPr id="43051" name="Rectangle 43"/>
          <p:cNvSpPr>
            <a:spLocks noGrp="1" noChangeArrowheads="1"/>
          </p:cNvSpPr>
          <p:nvPr>
            <p:ph type="sldNum" sz="quarter" idx="4"/>
          </p:nvPr>
        </p:nvSpPr>
        <p:spPr/>
        <p:txBody>
          <a:bodyPr/>
          <a:lstStyle>
            <a:lvl1pPr>
              <a:defRPr/>
            </a:lvl1pPr>
          </a:lstStyle>
          <a:p>
            <a:fld id="{8E92890B-DB6A-46D2-8FB0-847C2C5FE78A}" type="slidenum">
              <a:rPr lang="en-US"/>
              <a:pPr/>
              <a:t>‹#›</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47"/>
                                        </p:tgtEl>
                                        <p:attrNameLst>
                                          <p:attrName>style.visibility</p:attrName>
                                        </p:attrNameLst>
                                      </p:cBhvr>
                                      <p:to>
                                        <p:strVal val="visible"/>
                                      </p:to>
                                    </p:set>
                                    <p:animEffect transition="in" filter="fade">
                                      <p:cBhvr>
                                        <p:cTn id="7" dur="2000"/>
                                        <p:tgtEl>
                                          <p:spTgt spid="430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048"/>
                                        </p:tgtEl>
                                        <p:attrNameLst>
                                          <p:attrName>style.visibility</p:attrName>
                                        </p:attrNameLst>
                                      </p:cBhvr>
                                      <p:to>
                                        <p:strVal val="visible"/>
                                      </p:to>
                                    </p:set>
                                    <p:animEffect transition="in" filter="fade">
                                      <p:cBhvr>
                                        <p:cTn id="10" dur="2000"/>
                                        <p:tgtEl>
                                          <p:spTgt spid="43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47" grpId="0"/>
      <p:bldP spid="43048" grpId="0">
        <p:tmplLst>
          <p:tmpl>
            <p:tnLst>
              <p:par>
                <p:cTn presetID="10" presetClass="entr" presetSubtype="0" fill="hold" nodeType="withEffect">
                  <p:stCondLst>
                    <p:cond delay="0"/>
                  </p:stCondLst>
                  <p:childTnLst>
                    <p:set>
                      <p:cBhvr>
                        <p:cTn dur="1" fill="hold">
                          <p:stCondLst>
                            <p:cond delay="0"/>
                          </p:stCondLst>
                        </p:cTn>
                        <p:tgtEl>
                          <p:spTgt spid="43048"/>
                        </p:tgtEl>
                        <p:attrNameLst>
                          <p:attrName>style.visibility</p:attrName>
                        </p:attrNameLst>
                      </p:cBhvr>
                      <p:to>
                        <p:strVal val="visible"/>
                      </p:to>
                    </p:set>
                    <p:animEffect transition="in" filter="fade">
                      <p:cBhvr>
                        <p:cTn dur="2000"/>
                        <p:tgtEl>
                          <p:spTgt spid="43048"/>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E23F14-3A90-42F0-BCFA-110BABC991A7}" type="slidenum">
              <a:rPr lang="en-US"/>
              <a:pPr/>
              <a:t>‹#›</a:t>
            </a:fld>
            <a:endParaRPr lang="en-US"/>
          </a:p>
        </p:txBody>
      </p:sp>
    </p:spTree>
    <p:extLst>
      <p:ext uri="{BB962C8B-B14F-4D97-AF65-F5344CB8AC3E}">
        <p14:creationId xmlns:p14="http://schemas.microsoft.com/office/powerpoint/2010/main" val="261219038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EE4794-141C-4B0B-AF2A-66887B72FA7C}" type="slidenum">
              <a:rPr lang="en-US"/>
              <a:pPr/>
              <a:t>‹#›</a:t>
            </a:fld>
            <a:endParaRPr lang="en-US"/>
          </a:p>
        </p:txBody>
      </p:sp>
    </p:spTree>
    <p:extLst>
      <p:ext uri="{BB962C8B-B14F-4D97-AF65-F5344CB8AC3E}">
        <p14:creationId xmlns:p14="http://schemas.microsoft.com/office/powerpoint/2010/main" val="13802908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9FD1D7-AD0D-4C57-AAAA-C5BB83566093}" type="slidenum">
              <a:rPr lang="en-US"/>
              <a:pPr/>
              <a:t>‹#›</a:t>
            </a:fld>
            <a:endParaRPr lang="en-US"/>
          </a:p>
        </p:txBody>
      </p:sp>
    </p:spTree>
    <p:extLst>
      <p:ext uri="{BB962C8B-B14F-4D97-AF65-F5344CB8AC3E}">
        <p14:creationId xmlns:p14="http://schemas.microsoft.com/office/powerpoint/2010/main" val="345367018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C1A411-95F2-4171-B1AD-EB8740DC1A03}" type="slidenum">
              <a:rPr lang="en-US"/>
              <a:pPr/>
              <a:t>‹#›</a:t>
            </a:fld>
            <a:endParaRPr lang="en-US"/>
          </a:p>
        </p:txBody>
      </p:sp>
    </p:spTree>
    <p:extLst>
      <p:ext uri="{BB962C8B-B14F-4D97-AF65-F5344CB8AC3E}">
        <p14:creationId xmlns:p14="http://schemas.microsoft.com/office/powerpoint/2010/main" val="45853690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B9BB1A-D368-49AE-AC81-E41CED563CD2}" type="slidenum">
              <a:rPr lang="en-US"/>
              <a:pPr/>
              <a:t>‹#›</a:t>
            </a:fld>
            <a:endParaRPr lang="en-US"/>
          </a:p>
        </p:txBody>
      </p:sp>
    </p:spTree>
    <p:extLst>
      <p:ext uri="{BB962C8B-B14F-4D97-AF65-F5344CB8AC3E}">
        <p14:creationId xmlns:p14="http://schemas.microsoft.com/office/powerpoint/2010/main" val="7820275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B5048-3A32-4649-965C-367B4971D939}" type="slidenum">
              <a:rPr lang="en-US"/>
              <a:pPr/>
              <a:t>‹#›</a:t>
            </a:fld>
            <a:endParaRPr lang="en-US"/>
          </a:p>
        </p:txBody>
      </p:sp>
    </p:spTree>
    <p:extLst>
      <p:ext uri="{BB962C8B-B14F-4D97-AF65-F5344CB8AC3E}">
        <p14:creationId xmlns:p14="http://schemas.microsoft.com/office/powerpoint/2010/main" val="3267864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1B33A77-5563-47D6-B3B7-BF2272596801}" type="slidenum">
              <a:rPr lang="en-US"/>
              <a:pPr/>
              <a:t>‹#›</a:t>
            </a:fld>
            <a:endParaRPr lang="en-US"/>
          </a:p>
        </p:txBody>
      </p:sp>
    </p:spTree>
    <p:extLst>
      <p:ext uri="{BB962C8B-B14F-4D97-AF65-F5344CB8AC3E}">
        <p14:creationId xmlns:p14="http://schemas.microsoft.com/office/powerpoint/2010/main" val="351017012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AADDA3E-68B4-4BC0-A2B8-F30F4A8C5922}" type="slidenum">
              <a:rPr lang="en-US"/>
              <a:pPr/>
              <a:t>‹#›</a:t>
            </a:fld>
            <a:endParaRPr lang="en-US"/>
          </a:p>
        </p:txBody>
      </p:sp>
    </p:spTree>
    <p:extLst>
      <p:ext uri="{BB962C8B-B14F-4D97-AF65-F5344CB8AC3E}">
        <p14:creationId xmlns:p14="http://schemas.microsoft.com/office/powerpoint/2010/main" val="38449154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9B7967-2C2E-4753-B745-92B91FB131AA}" type="slidenum">
              <a:rPr lang="en-US"/>
              <a:pPr/>
              <a:t>‹#›</a:t>
            </a:fld>
            <a:endParaRPr lang="en-US"/>
          </a:p>
        </p:txBody>
      </p:sp>
    </p:spTree>
    <p:extLst>
      <p:ext uri="{BB962C8B-B14F-4D97-AF65-F5344CB8AC3E}">
        <p14:creationId xmlns:p14="http://schemas.microsoft.com/office/powerpoint/2010/main" val="212264297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31822B-B471-48AB-AD09-886F0A4115D5}" type="slidenum">
              <a:rPr lang="en-US"/>
              <a:pPr/>
              <a:t>‹#›</a:t>
            </a:fld>
            <a:endParaRPr lang="en-US"/>
          </a:p>
        </p:txBody>
      </p:sp>
    </p:spTree>
    <p:extLst>
      <p:ext uri="{BB962C8B-B14F-4D97-AF65-F5344CB8AC3E}">
        <p14:creationId xmlns:p14="http://schemas.microsoft.com/office/powerpoint/2010/main" val="292462658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42023" name="Rectangle 39"/>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2024" name="Rectangle 40"/>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n-US"/>
          </a:p>
        </p:txBody>
      </p:sp>
      <p:sp>
        <p:nvSpPr>
          <p:cNvPr id="42025" name="Rectangle 41"/>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n-US"/>
          </a:p>
        </p:txBody>
      </p:sp>
      <p:sp>
        <p:nvSpPr>
          <p:cNvPr id="42026" name="Rectangle 42"/>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FCA9A66A-2567-479F-A785-DF4A2D84FD28}" type="slidenum">
              <a:rPr lang="en-US"/>
              <a:pPr/>
              <a:t>‹#›</a:t>
            </a:fld>
            <a:endParaRPr lang="en-US"/>
          </a:p>
        </p:txBody>
      </p:sp>
      <p:sp>
        <p:nvSpPr>
          <p:cNvPr id="42027" name="Rectangle 4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023"/>
                                        </p:tgtEl>
                                        <p:attrNameLst>
                                          <p:attrName>style.visibility</p:attrName>
                                        </p:attrNameLst>
                                      </p:cBhvr>
                                      <p:to>
                                        <p:strVal val="visible"/>
                                      </p:to>
                                    </p:set>
                                    <p:animEffect transition="in" filter="fade">
                                      <p:cBhvr>
                                        <p:cTn id="7" dur="2000"/>
                                        <p:tgtEl>
                                          <p:spTgt spid="420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027"/>
                                        </p:tgtEl>
                                        <p:attrNameLst>
                                          <p:attrName>style.visibility</p:attrName>
                                        </p:attrNameLst>
                                      </p:cBhvr>
                                      <p:to>
                                        <p:strVal val="visible"/>
                                      </p:to>
                                    </p:set>
                                    <p:animEffect transition="in" filter="fade">
                                      <p:cBhvr>
                                        <p:cTn id="10" dur="2000"/>
                                        <p:tgtEl>
                                          <p:spTgt spid="42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3" grpId="0"/>
      <p:bldP spid="42027" grpId="0">
        <p:tmplLst>
          <p:tmpl>
            <p:tnLst>
              <p:par>
                <p:cTn presetID="10" presetClass="entr" presetSubtype="0" fill="hold" nodeType="withEffect">
                  <p:stCondLst>
                    <p:cond delay="0"/>
                  </p:stCondLst>
                  <p:childTnLst>
                    <p:set>
                      <p:cBhvr>
                        <p:cTn dur="1" fill="hold">
                          <p:stCondLst>
                            <p:cond delay="0"/>
                          </p:stCondLst>
                        </p:cTn>
                        <p:tgtEl>
                          <p:spTgt spid="42027"/>
                        </p:tgtEl>
                        <p:attrNameLst>
                          <p:attrName>style.visibility</p:attrName>
                        </p:attrNameLst>
                      </p:cBhvr>
                      <p:to>
                        <p:strVal val="visible"/>
                      </p:to>
                    </p:set>
                    <p:animEffect transition="in" filter="fade">
                      <p:cBhvr>
                        <p:cTn dur="2000"/>
                        <p:tgtEl>
                          <p:spTgt spid="42027"/>
                        </p:tgtEl>
                      </p:cBhvr>
                    </p:animEffec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752600"/>
            <a:ext cx="12192000" cy="1015663"/>
          </a:xfrm>
        </p:spPr>
        <p:txBody>
          <a:bodyPr wrap="square">
            <a:spAutoFit/>
          </a:bodyPr>
          <a:lstStyle/>
          <a:p>
            <a:pPr>
              <a:spcBef>
                <a:spcPts val="0"/>
              </a:spcBef>
            </a:pPr>
            <a:r>
              <a:rPr lang="en-US" sz="6000" dirty="0">
                <a:solidFill>
                  <a:schemeClr val="tx1"/>
                </a:solidFill>
                <a:effectLst/>
              </a:rPr>
              <a:t>A Christian’s View of the World</a:t>
            </a:r>
          </a:p>
        </p:txBody>
      </p:sp>
      <p:sp>
        <p:nvSpPr>
          <p:cNvPr id="2051" name="Rectangle 3"/>
          <p:cNvSpPr>
            <a:spLocks noGrp="1" noChangeArrowheads="1"/>
          </p:cNvSpPr>
          <p:nvPr>
            <p:ph type="subTitle" idx="1"/>
          </p:nvPr>
        </p:nvSpPr>
        <p:spPr>
          <a:xfrm>
            <a:off x="1524000" y="5715001"/>
            <a:ext cx="9144000" cy="707886"/>
          </a:xfrm>
        </p:spPr>
        <p:txBody>
          <a:bodyPr wrap="square">
            <a:spAutoFit/>
          </a:bodyPr>
          <a:lstStyle/>
          <a:p>
            <a:r>
              <a:rPr lang="en-US" sz="4000" i="1" dirty="0">
                <a:effectLst/>
              </a:rPr>
              <a:t>2 Peter 3:1-7 </a:t>
            </a:r>
            <a:endParaRPr lang="en-US" sz="4000" dirty="0">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circle(in)">
                                      <p:cBhvr>
                                        <p:cTn id="7" dur="2000"/>
                                        <p:tgtEl>
                                          <p:spTgt spid="2051">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Blamires</a:t>
            </a:r>
          </a:p>
        </p:txBody>
      </p:sp>
      <p:sp>
        <p:nvSpPr>
          <p:cNvPr id="7" name="Rectangle 2"/>
          <p:cNvSpPr txBox="1">
            <a:spLocks noChangeArrowheads="1"/>
          </p:cNvSpPr>
          <p:nvPr/>
        </p:nvSpPr>
        <p:spPr bwMode="auto">
          <a:xfrm>
            <a:off x="0" y="3429000"/>
            <a:ext cx="1219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Has a passion to live life to the glory of God.</a:t>
            </a:r>
          </a:p>
        </p:txBody>
      </p:sp>
    </p:spTree>
    <p:extLst>
      <p:ext uri="{BB962C8B-B14F-4D97-AF65-F5344CB8AC3E}">
        <p14:creationId xmlns:p14="http://schemas.microsoft.com/office/powerpoint/2010/main" val="20742305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4549" y="5212140"/>
            <a:ext cx="122841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This is now, beloved, the second letter I am writing to you in which I am stirring up your sincere mind by way of reminder, 						(2 Peter 3:1 NASB)</a:t>
            </a:r>
          </a:p>
        </p:txBody>
      </p:sp>
      <p:sp>
        <p:nvSpPr>
          <p:cNvPr id="2" name="TextBox 1">
            <a:extLst>
              <a:ext uri="{FF2B5EF4-FFF2-40B4-BE49-F238E27FC236}">
                <a16:creationId xmlns:a16="http://schemas.microsoft.com/office/drawing/2014/main" id="{988DA882-9596-45AD-7465-2E261B8A6C89}"/>
              </a:ext>
            </a:extLst>
          </p:cNvPr>
          <p:cNvSpPr txBox="1"/>
          <p:nvPr/>
        </p:nvSpPr>
        <p:spPr>
          <a:xfrm>
            <a:off x="8686800" y="4404383"/>
            <a:ext cx="3505200" cy="584775"/>
          </a:xfrm>
          <a:prstGeom prst="rect">
            <a:avLst/>
          </a:prstGeom>
          <a:noFill/>
        </p:spPr>
        <p:txBody>
          <a:bodyPr wrap="square" rtlCol="0">
            <a:spAutoFit/>
          </a:bodyPr>
          <a:lstStyle/>
          <a:p>
            <a:r>
              <a:rPr lang="en-US" sz="3200" i="1" dirty="0"/>
              <a:t>2 Peter 3:1-7</a:t>
            </a:r>
          </a:p>
        </p:txBody>
      </p:sp>
    </p:spTree>
    <p:extLst>
      <p:ext uri="{BB962C8B-B14F-4D97-AF65-F5344CB8AC3E}">
        <p14:creationId xmlns:p14="http://schemas.microsoft.com/office/powerpoint/2010/main" val="34174460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
                                            <p:txEl>
                                              <p:pRg st="0" end="0"/>
                                            </p:txEl>
                                          </p:spTgt>
                                        </p:tgtEl>
                                      </p:cBhvr>
                                    </p:animEffect>
                                    <p:anim calcmode="lin" valueType="num">
                                      <p:cBhvr>
                                        <p:cTn id="14"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p:tgtEl>
                                          <p:spTgt spid="2">
                                            <p:txEl>
                                              <p:pRg st="0" end="0"/>
                                            </p:txEl>
                                          </p:spTgt>
                                        </p:tgtEl>
                                        <p:attrNameLst>
                                          <p:attrName>ppt_y</p:attrName>
                                        </p:attrNameLst>
                                      </p:cBhvr>
                                      <p:tavLst>
                                        <p:tav tm="0">
                                          <p:val>
                                            <p:strVal val="ppt_y"/>
                                          </p:val>
                                        </p:tav>
                                        <p:tav tm="100000">
                                          <p:val>
                                            <p:strVal val="ppt_y+.1"/>
                                          </p:val>
                                        </p:tav>
                                      </p:tavLst>
                                    </p:anim>
                                    <p:set>
                                      <p:cBhvr>
                                        <p:cTn id="16" dur="1" fill="hold">
                                          <p:stCondLst>
                                            <p:cond delay="999"/>
                                          </p:stCondLst>
                                        </p:cTn>
                                        <p:tgtEl>
                                          <p:spTgt spid="2">
                                            <p:txEl>
                                              <p:pRg st="0" end="0"/>
                                            </p:txEl>
                                          </p:spTgt>
                                        </p:tgtEl>
                                        <p:attrNameLst>
                                          <p:attrName>style.visibility</p:attrName>
                                        </p:attrNameLst>
                                      </p:cBhvr>
                                      <p:to>
                                        <p:strVal val="hidden"/>
                                      </p:to>
                                    </p:set>
                                  </p:childTnLst>
                                </p:cTn>
                              </p:par>
                              <p:par>
                                <p:cTn id="17" presetID="6" presetClass="entr" presetSubtype="16"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48126"/>
            <a:ext cx="12192000" cy="3508653"/>
          </a:xfrm>
        </p:spPr>
        <p:txBody>
          <a:bodyPr wrap="square">
            <a:spAutoFit/>
          </a:bodyPr>
          <a:lstStyle/>
          <a:p>
            <a:pPr marL="0" lvl="1" indent="0">
              <a:spcBef>
                <a:spcPts val="1200"/>
              </a:spcBef>
              <a:spcAft>
                <a:spcPts val="1200"/>
              </a:spcAft>
              <a:buNone/>
            </a:pPr>
            <a:r>
              <a:rPr lang="en-US" sz="3200" i="1" dirty="0">
                <a:effectLst/>
              </a:rPr>
              <a:t>For when they maintain this, it escapes their notice that by the word of God the heavens existed long ago and the earth was formed out of water and by water, 												2 Peter 3:5 NASB)</a:t>
            </a:r>
          </a:p>
          <a:p>
            <a:pPr marL="0" lvl="1" indent="0">
              <a:spcBef>
                <a:spcPts val="1200"/>
              </a:spcBef>
              <a:spcAft>
                <a:spcPts val="600"/>
              </a:spcAft>
              <a:buNone/>
            </a:pPr>
            <a:r>
              <a:rPr lang="en-US" sz="3200" i="1" dirty="0">
                <a:effectLst/>
              </a:rPr>
              <a:t>For this they willfully forget – NKJV</a:t>
            </a:r>
          </a:p>
          <a:p>
            <a:pPr marL="0" lvl="1" indent="0">
              <a:spcBef>
                <a:spcPts val="600"/>
              </a:spcBef>
              <a:spcAft>
                <a:spcPts val="600"/>
              </a:spcAft>
              <a:buNone/>
            </a:pPr>
            <a:r>
              <a:rPr lang="en-US" sz="3200" i="1" dirty="0">
                <a:effectLst/>
              </a:rPr>
              <a:t>For they deliberately overlook  - ESV</a:t>
            </a:r>
          </a:p>
        </p:txBody>
      </p:sp>
      <p:sp>
        <p:nvSpPr>
          <p:cNvPr id="3" name="Rectangle 3"/>
          <p:cNvSpPr txBox="1">
            <a:spLocks noChangeArrowheads="1"/>
          </p:cNvSpPr>
          <p:nvPr/>
        </p:nvSpPr>
        <p:spPr bwMode="auto">
          <a:xfrm>
            <a:off x="-34549" y="5257800"/>
            <a:ext cx="122265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that you should remember the words spoken beforehand by the holy prophets and the commandment of the Lord and Savior spoken by your apostles. (2 Peter 3:2 NASB)</a:t>
            </a:r>
          </a:p>
        </p:txBody>
      </p:sp>
    </p:spTree>
    <p:extLst>
      <p:ext uri="{BB962C8B-B14F-4D97-AF65-F5344CB8AC3E}">
        <p14:creationId xmlns:p14="http://schemas.microsoft.com/office/powerpoint/2010/main" val="5643888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5474">
                                            <p:txEl>
                                              <p:pRg st="0" end="0"/>
                                            </p:txEl>
                                          </p:spTgt>
                                        </p:tgtEl>
                                        <p:attrNameLst>
                                          <p:attrName>style.visibility</p:attrName>
                                        </p:attrNameLst>
                                      </p:cBhvr>
                                      <p:to>
                                        <p:strVal val="visible"/>
                                      </p:to>
                                    </p:set>
                                    <p:animEffect transition="in" filter="circle(in)">
                                      <p:cBhvr>
                                        <p:cTn id="12" dur="2000"/>
                                        <p:tgtEl>
                                          <p:spTgt spid="105474">
                                            <p:txEl>
                                              <p:pRg st="0" end="0"/>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105474">
                                            <p:txEl>
                                              <p:pRg st="1" end="1"/>
                                            </p:txEl>
                                          </p:spTgt>
                                        </p:tgtEl>
                                        <p:attrNameLst>
                                          <p:attrName>style.visibility</p:attrName>
                                        </p:attrNameLst>
                                      </p:cBhvr>
                                      <p:to>
                                        <p:strVal val="visible"/>
                                      </p:to>
                                    </p:set>
                                    <p:animEffect transition="in" filter="circle(in)">
                                      <p:cBhvr>
                                        <p:cTn id="16" dur="2000"/>
                                        <p:tgtEl>
                                          <p:spTgt spid="105474">
                                            <p:txEl>
                                              <p:pRg st="1" end="1"/>
                                            </p:txEl>
                                          </p:spTgt>
                                        </p:tgtEl>
                                      </p:cBhvr>
                                    </p:animEffect>
                                  </p:childTnLst>
                                </p:cTn>
                              </p:par>
                            </p:childTnLst>
                          </p:cTn>
                        </p:par>
                        <p:par>
                          <p:cTn id="17" fill="hold">
                            <p:stCondLst>
                              <p:cond delay="4000"/>
                            </p:stCondLst>
                            <p:childTnLst>
                              <p:par>
                                <p:cTn id="18" presetID="6" presetClass="entr" presetSubtype="16" fill="hold" nodeType="afterEffect">
                                  <p:stCondLst>
                                    <p:cond delay="0"/>
                                  </p:stCondLst>
                                  <p:childTnLst>
                                    <p:set>
                                      <p:cBhvr>
                                        <p:cTn id="19" dur="1" fill="hold">
                                          <p:stCondLst>
                                            <p:cond delay="0"/>
                                          </p:stCondLst>
                                        </p:cTn>
                                        <p:tgtEl>
                                          <p:spTgt spid="105474">
                                            <p:txEl>
                                              <p:pRg st="2" end="2"/>
                                            </p:txEl>
                                          </p:spTgt>
                                        </p:tgtEl>
                                        <p:attrNameLst>
                                          <p:attrName>style.visibility</p:attrName>
                                        </p:attrNameLst>
                                      </p:cBhvr>
                                      <p:to>
                                        <p:strVal val="visible"/>
                                      </p:to>
                                    </p:set>
                                    <p:animEffect transition="in" filter="circle(in)">
                                      <p:cBhvr>
                                        <p:cTn id="20" dur="2000"/>
                                        <p:tgtEl>
                                          <p:spTgt spid="1054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60876"/>
            <a:ext cx="12192000" cy="584775"/>
          </a:xfrm>
        </p:spPr>
        <p:txBody>
          <a:bodyPr wrap="square">
            <a:spAutoFit/>
          </a:bodyPr>
          <a:lstStyle/>
          <a:p>
            <a:pPr marL="693738" lvl="1" indent="-687388">
              <a:spcBef>
                <a:spcPts val="1200"/>
              </a:spcBef>
              <a:spcAft>
                <a:spcPts val="1200"/>
              </a:spcAft>
              <a:buFont typeface="+mj-lt"/>
              <a:buAutoNum type="arabicParenR"/>
            </a:pPr>
            <a:r>
              <a:rPr lang="en-US" sz="3200" dirty="0">
                <a:effectLst/>
              </a:rPr>
              <a:t>The World Is A Work Of God’s Creation…</a:t>
            </a:r>
          </a:p>
        </p:txBody>
      </p:sp>
      <p:sp>
        <p:nvSpPr>
          <p:cNvPr id="3" name="Rectangle 3"/>
          <p:cNvSpPr txBox="1">
            <a:spLocks noChangeArrowheads="1"/>
          </p:cNvSpPr>
          <p:nvPr/>
        </p:nvSpPr>
        <p:spPr bwMode="auto">
          <a:xfrm>
            <a:off x="-34549" y="4795897"/>
            <a:ext cx="1228413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For when they maintain this, it escapes their notice that by the word of God the heavens existed long ago and the earth was formed out of water and by water,											(2 Peter 3:5 NASB)</a:t>
            </a:r>
          </a:p>
        </p:txBody>
      </p:sp>
    </p:spTree>
    <p:extLst>
      <p:ext uri="{BB962C8B-B14F-4D97-AF65-F5344CB8AC3E}">
        <p14:creationId xmlns:p14="http://schemas.microsoft.com/office/powerpoint/2010/main" val="34206179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circle(in)">
                                      <p:cBhvr>
                                        <p:cTn id="7" dur="2000"/>
                                        <p:tgtEl>
                                          <p:spTgt spid="105474">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60876"/>
            <a:ext cx="12192000" cy="3170099"/>
          </a:xfrm>
        </p:spPr>
        <p:txBody>
          <a:bodyPr wrap="square">
            <a:spAutoFit/>
          </a:bodyPr>
          <a:lstStyle/>
          <a:p>
            <a:pPr marL="693738" lvl="1" indent="-687388">
              <a:spcBef>
                <a:spcPts val="1200"/>
              </a:spcBef>
              <a:spcAft>
                <a:spcPts val="1200"/>
              </a:spcAft>
              <a:buFont typeface="+mj-lt"/>
              <a:buAutoNum type="arabicParenR"/>
            </a:pPr>
            <a:r>
              <a:rPr lang="en-US" sz="3200" dirty="0">
                <a:effectLst/>
              </a:rPr>
              <a:t>The World Is A Work Of God’s Creation…</a:t>
            </a:r>
          </a:p>
          <a:p>
            <a:pPr marL="693738" lvl="1" indent="-687388">
              <a:spcBef>
                <a:spcPts val="1200"/>
              </a:spcBef>
              <a:spcAft>
                <a:spcPts val="1200"/>
              </a:spcAft>
              <a:buFont typeface="+mj-lt"/>
              <a:buAutoNum type="arabicParenR"/>
            </a:pPr>
            <a:r>
              <a:rPr lang="en-US" sz="3200" dirty="0">
                <a:effectLst/>
              </a:rPr>
              <a:t>The World in which we live is a moral universe…</a:t>
            </a:r>
          </a:p>
          <a:p>
            <a:pPr marL="977900" lvl="1" indent="0">
              <a:spcBef>
                <a:spcPts val="1200"/>
              </a:spcBef>
              <a:spcAft>
                <a:spcPts val="1200"/>
              </a:spcAft>
              <a:buNone/>
            </a:pPr>
            <a:r>
              <a:rPr lang="en-US" sz="3200" i="1" dirty="0">
                <a:effectLst/>
              </a:rPr>
              <a:t>moral</a:t>
            </a:r>
            <a:r>
              <a:rPr lang="en-US" sz="3200" dirty="0">
                <a:effectLst/>
              </a:rPr>
              <a:t> - concerned with the principles of right and wrong behavior and the goodness or badness of human character.</a:t>
            </a:r>
          </a:p>
        </p:txBody>
      </p:sp>
      <p:sp>
        <p:nvSpPr>
          <p:cNvPr id="3" name="Rectangle 3"/>
          <p:cNvSpPr txBox="1">
            <a:spLocks noChangeArrowheads="1"/>
          </p:cNvSpPr>
          <p:nvPr/>
        </p:nvSpPr>
        <p:spPr bwMode="auto">
          <a:xfrm>
            <a:off x="-34549" y="5715000"/>
            <a:ext cx="1228413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through which the world at that time was destroyed, being flooded with water. 	(2 Peter 3:6 NASB)</a:t>
            </a:r>
          </a:p>
        </p:txBody>
      </p:sp>
      <p:sp>
        <p:nvSpPr>
          <p:cNvPr id="2" name="Rectangle 3">
            <a:extLst>
              <a:ext uri="{FF2B5EF4-FFF2-40B4-BE49-F238E27FC236}">
                <a16:creationId xmlns:a16="http://schemas.microsoft.com/office/drawing/2014/main" id="{34418D0A-DC6D-4E1C-8C96-3404EBECBCC4}"/>
              </a:ext>
            </a:extLst>
          </p:cNvPr>
          <p:cNvSpPr txBox="1">
            <a:spLocks noChangeArrowheads="1"/>
          </p:cNvSpPr>
          <p:nvPr/>
        </p:nvSpPr>
        <p:spPr bwMode="auto">
          <a:xfrm>
            <a:off x="-34549" y="4795897"/>
            <a:ext cx="1228413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For when they maintain this, it escapes their notice that by the word of God the heavens existed long ago and the earth was formed out of water and by water,											(2 Peter 3:5 NASB)</a:t>
            </a:r>
          </a:p>
        </p:txBody>
      </p:sp>
    </p:spTree>
    <p:extLst>
      <p:ext uri="{BB962C8B-B14F-4D97-AF65-F5344CB8AC3E}">
        <p14:creationId xmlns:p14="http://schemas.microsoft.com/office/powerpoint/2010/main" val="22066727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5474">
                                            <p:txEl>
                                              <p:pRg st="1" end="1"/>
                                            </p:txEl>
                                          </p:spTgt>
                                        </p:tgtEl>
                                        <p:attrNameLst>
                                          <p:attrName>style.visibility</p:attrName>
                                        </p:attrNameLst>
                                      </p:cBhvr>
                                      <p:to>
                                        <p:strVal val="visible"/>
                                      </p:to>
                                    </p:set>
                                    <p:animEffect transition="in" filter="circle(in)">
                                      <p:cBhvr>
                                        <p:cTn id="7" dur="2000"/>
                                        <p:tgtEl>
                                          <p:spTgt spid="1054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6" presetClass="entr" presetSubtype="16"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par>
                          <p:cTn id="17" fill="hold">
                            <p:stCondLst>
                              <p:cond delay="2500"/>
                            </p:stCondLst>
                            <p:childTnLst>
                              <p:par>
                                <p:cTn id="18" presetID="6" presetClass="entr" presetSubtype="16" fill="hold" nodeType="afterEffect">
                                  <p:stCondLst>
                                    <p:cond delay="0"/>
                                  </p:stCondLst>
                                  <p:childTnLst>
                                    <p:set>
                                      <p:cBhvr>
                                        <p:cTn id="19" dur="1" fill="hold">
                                          <p:stCondLst>
                                            <p:cond delay="0"/>
                                          </p:stCondLst>
                                        </p:cTn>
                                        <p:tgtEl>
                                          <p:spTgt spid="105474">
                                            <p:txEl>
                                              <p:pRg st="2" end="2"/>
                                            </p:txEl>
                                          </p:spTgt>
                                        </p:tgtEl>
                                        <p:attrNameLst>
                                          <p:attrName>style.visibility</p:attrName>
                                        </p:attrNameLst>
                                      </p:cBhvr>
                                      <p:to>
                                        <p:strVal val="visible"/>
                                      </p:to>
                                    </p:set>
                                    <p:animEffect transition="in" filter="circle(in)">
                                      <p:cBhvr>
                                        <p:cTn id="20" dur="2000"/>
                                        <p:tgtEl>
                                          <p:spTgt spid="1054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60876"/>
            <a:ext cx="12192000" cy="2185214"/>
          </a:xfrm>
        </p:spPr>
        <p:txBody>
          <a:bodyPr wrap="square">
            <a:spAutoFit/>
          </a:bodyPr>
          <a:lstStyle/>
          <a:p>
            <a:pPr marL="693738" lvl="1" indent="-687388">
              <a:spcBef>
                <a:spcPts val="1200"/>
              </a:spcBef>
              <a:spcAft>
                <a:spcPts val="1200"/>
              </a:spcAft>
              <a:buFont typeface="+mj-lt"/>
              <a:buAutoNum type="arabicParenR"/>
            </a:pPr>
            <a:r>
              <a:rPr lang="en-US" sz="3200" dirty="0">
                <a:effectLst/>
              </a:rPr>
              <a:t>The World Is A Work Of God’s Creation…</a:t>
            </a:r>
          </a:p>
          <a:p>
            <a:pPr marL="693738" lvl="1" indent="-687388">
              <a:spcBef>
                <a:spcPts val="1200"/>
              </a:spcBef>
              <a:spcAft>
                <a:spcPts val="1200"/>
              </a:spcAft>
              <a:buFont typeface="+mj-lt"/>
              <a:buAutoNum type="arabicParenR"/>
            </a:pPr>
            <a:r>
              <a:rPr lang="en-US" sz="3200" dirty="0">
                <a:effectLst/>
              </a:rPr>
              <a:t>The World in which we live is a moral universe…</a:t>
            </a:r>
          </a:p>
          <a:p>
            <a:pPr marL="693738" lvl="1" indent="-687388">
              <a:spcBef>
                <a:spcPts val="1200"/>
              </a:spcBef>
              <a:spcAft>
                <a:spcPts val="1200"/>
              </a:spcAft>
              <a:buFont typeface="+mj-lt"/>
              <a:buAutoNum type="arabicParenR"/>
            </a:pPr>
            <a:r>
              <a:rPr lang="en-US" sz="3200" dirty="0">
                <a:effectLst/>
              </a:rPr>
              <a:t>The World Is Destined For Judgment…</a:t>
            </a:r>
            <a:endParaRPr lang="en-US" sz="3200" i="1" dirty="0">
              <a:effectLst/>
            </a:endParaRPr>
          </a:p>
        </p:txBody>
      </p:sp>
      <p:sp>
        <p:nvSpPr>
          <p:cNvPr id="3" name="Rectangle 3"/>
          <p:cNvSpPr txBox="1">
            <a:spLocks noChangeArrowheads="1"/>
          </p:cNvSpPr>
          <p:nvPr/>
        </p:nvSpPr>
        <p:spPr bwMode="auto">
          <a:xfrm>
            <a:off x="-34549" y="5181600"/>
            <a:ext cx="122841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But by His word the present heavens and earth are being reserved for fire, kept for the day of judgment and destruction of ungodly men. (2 Peter 3:7 NASB)</a:t>
            </a:r>
          </a:p>
        </p:txBody>
      </p:sp>
      <p:sp>
        <p:nvSpPr>
          <p:cNvPr id="2" name="Rectangle 3">
            <a:extLst>
              <a:ext uri="{FF2B5EF4-FFF2-40B4-BE49-F238E27FC236}">
                <a16:creationId xmlns:a16="http://schemas.microsoft.com/office/drawing/2014/main" id="{0D77B09E-132D-39B0-DE4C-676312250B80}"/>
              </a:ext>
            </a:extLst>
          </p:cNvPr>
          <p:cNvSpPr txBox="1">
            <a:spLocks noChangeArrowheads="1"/>
          </p:cNvSpPr>
          <p:nvPr/>
        </p:nvSpPr>
        <p:spPr bwMode="auto">
          <a:xfrm>
            <a:off x="0" y="4719697"/>
            <a:ext cx="1228413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indent="0">
              <a:buNone/>
            </a:pPr>
            <a:r>
              <a:rPr lang="en-US" i="1" kern="0" dirty="0">
                <a:effectLst/>
              </a:rPr>
              <a:t>Now by the same word the present heavens and earth have been reserved for fire and are being kept for the day when ungodly people will be judged and destroyed.  										- 2 Peter 3:7 ISV </a:t>
            </a:r>
          </a:p>
        </p:txBody>
      </p:sp>
    </p:spTree>
    <p:extLst>
      <p:ext uri="{BB962C8B-B14F-4D97-AF65-F5344CB8AC3E}">
        <p14:creationId xmlns:p14="http://schemas.microsoft.com/office/powerpoint/2010/main" val="38075848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5474">
                                            <p:txEl>
                                              <p:pRg st="2" end="2"/>
                                            </p:txEl>
                                          </p:spTgt>
                                        </p:tgtEl>
                                        <p:attrNameLst>
                                          <p:attrName>style.visibility</p:attrName>
                                        </p:attrNameLst>
                                      </p:cBhvr>
                                      <p:to>
                                        <p:strVal val="visible"/>
                                      </p:to>
                                    </p:set>
                                    <p:animEffect transition="in" filter="circle(in)">
                                      <p:cBhvr>
                                        <p:cTn id="7" dur="2000"/>
                                        <p:tgtEl>
                                          <p:spTgt spid="105474">
                                            <p:txEl>
                                              <p:pRg st="2" end="2"/>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par>
                          <p:cTn id="17" fill="hold">
                            <p:stCondLst>
                              <p:cond delay="500"/>
                            </p:stCondLst>
                            <p:childTnLst>
                              <p:par>
                                <p:cTn id="18" presetID="6" presetClass="entr" presetSubtype="16" fill="hold"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circle(in)">
                                      <p:cBhvr>
                                        <p:cTn id="2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76200"/>
            <a:ext cx="12192000" cy="4093428"/>
          </a:xfrm>
        </p:spPr>
        <p:txBody>
          <a:bodyPr wrap="square">
            <a:spAutoFit/>
          </a:bodyPr>
          <a:lstStyle/>
          <a:p>
            <a:pPr marL="568325" lvl="1" indent="-568325">
              <a:spcBef>
                <a:spcPts val="3000"/>
              </a:spcBef>
              <a:spcAft>
                <a:spcPts val="3000"/>
              </a:spcAft>
              <a:buFont typeface="+mj-lt"/>
              <a:buAutoNum type="arabicParenR"/>
            </a:pPr>
            <a:r>
              <a:rPr lang="en-US" sz="3200" dirty="0">
                <a:effectLst/>
              </a:rPr>
              <a:t>The World is a Work of God’s Creation… </a:t>
            </a:r>
          </a:p>
          <a:p>
            <a:pPr marL="568325" lvl="1" indent="-568325">
              <a:lnSpc>
                <a:spcPct val="200000"/>
              </a:lnSpc>
              <a:spcBef>
                <a:spcPts val="3000"/>
              </a:spcBef>
              <a:spcAft>
                <a:spcPts val="3000"/>
              </a:spcAft>
              <a:buFont typeface="+mj-lt"/>
              <a:buAutoNum type="arabicParenR"/>
            </a:pPr>
            <a:r>
              <a:rPr lang="en-US" sz="3200" dirty="0">
                <a:effectLst/>
              </a:rPr>
              <a:t>The World in which we live is a moral universe…</a:t>
            </a:r>
          </a:p>
          <a:p>
            <a:pPr marL="568325" lvl="1" indent="-568325">
              <a:lnSpc>
                <a:spcPct val="200000"/>
              </a:lnSpc>
              <a:spcBef>
                <a:spcPts val="3000"/>
              </a:spcBef>
              <a:spcAft>
                <a:spcPts val="3000"/>
              </a:spcAft>
              <a:buFont typeface="+mj-lt"/>
              <a:buAutoNum type="arabicParenR"/>
            </a:pPr>
            <a:r>
              <a:rPr lang="en-US" sz="3200" dirty="0">
                <a:effectLst/>
              </a:rPr>
              <a:t>The World is Destined for Judgment…</a:t>
            </a:r>
          </a:p>
        </p:txBody>
      </p:sp>
      <p:sp>
        <p:nvSpPr>
          <p:cNvPr id="4" name="Rectangle 2"/>
          <p:cNvSpPr txBox="1">
            <a:spLocks noChangeArrowheads="1"/>
          </p:cNvSpPr>
          <p:nvPr/>
        </p:nvSpPr>
        <p:spPr bwMode="auto">
          <a:xfrm>
            <a:off x="4930324" y="669668"/>
            <a:ext cx="65551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b="1" i="1" kern="0" dirty="0">
                <a:effectLst/>
              </a:rPr>
              <a:t>We Were Created By God!</a:t>
            </a:r>
          </a:p>
        </p:txBody>
      </p:sp>
      <p:sp>
        <p:nvSpPr>
          <p:cNvPr id="6" name="Rectangle 2"/>
          <p:cNvSpPr txBox="1">
            <a:spLocks noChangeArrowheads="1"/>
          </p:cNvSpPr>
          <p:nvPr/>
        </p:nvSpPr>
        <p:spPr bwMode="auto">
          <a:xfrm>
            <a:off x="4876800" y="2310825"/>
            <a:ext cx="708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b="1" i="1" kern="0" dirty="0">
                <a:effectLst/>
              </a:rPr>
              <a:t>We are Responsible To God!</a:t>
            </a:r>
          </a:p>
        </p:txBody>
      </p:sp>
      <p:sp>
        <p:nvSpPr>
          <p:cNvPr id="7" name="Rectangle 2"/>
          <p:cNvSpPr txBox="1">
            <a:spLocks noChangeArrowheads="1"/>
          </p:cNvSpPr>
          <p:nvPr/>
        </p:nvSpPr>
        <p:spPr bwMode="auto">
          <a:xfrm>
            <a:off x="4876800" y="4104382"/>
            <a:ext cx="687722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b="1" i="1" kern="0" dirty="0">
                <a:effectLst/>
              </a:rPr>
              <a:t>We are destined for a day of accountability before God!</a:t>
            </a:r>
          </a:p>
        </p:txBody>
      </p:sp>
    </p:spTree>
    <p:extLst>
      <p:ext uri="{BB962C8B-B14F-4D97-AF65-F5344CB8AC3E}">
        <p14:creationId xmlns:p14="http://schemas.microsoft.com/office/powerpoint/2010/main" val="31319197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circle(in)">
                                      <p:cBhvr>
                                        <p:cTn id="7" dur="2000"/>
                                        <p:tgtEl>
                                          <p:spTgt spid="105474">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5474">
                                            <p:txEl>
                                              <p:pRg st="1" end="1"/>
                                            </p:txEl>
                                          </p:spTgt>
                                        </p:tgtEl>
                                        <p:attrNameLst>
                                          <p:attrName>style.visibility</p:attrName>
                                        </p:attrNameLst>
                                      </p:cBhvr>
                                      <p:to>
                                        <p:strVal val="visible"/>
                                      </p:to>
                                    </p:set>
                                    <p:animEffect transition="in" filter="circle(in)">
                                      <p:cBhvr>
                                        <p:cTn id="11" dur="2000"/>
                                        <p:tgtEl>
                                          <p:spTgt spid="105474">
                                            <p:txEl>
                                              <p:pRg st="1" end="1"/>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05474">
                                            <p:txEl>
                                              <p:pRg st="2" end="2"/>
                                            </p:txEl>
                                          </p:spTgt>
                                        </p:tgtEl>
                                        <p:attrNameLst>
                                          <p:attrName>style.visibility</p:attrName>
                                        </p:attrNameLst>
                                      </p:cBhvr>
                                      <p:to>
                                        <p:strVal val="visible"/>
                                      </p:to>
                                    </p:set>
                                    <p:animEffect transition="in" filter="circle(in)">
                                      <p:cBhvr>
                                        <p:cTn id="15" dur="2000"/>
                                        <p:tgtEl>
                                          <p:spTgt spid="10547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3318570"/>
            <a:ext cx="12192000" cy="3539430"/>
          </a:xfrm>
        </p:spPr>
        <p:txBody>
          <a:bodyPr wrap="square">
            <a:spAutoFit/>
          </a:bodyPr>
          <a:lstStyle/>
          <a:p>
            <a:pPr marL="0" lvl="1" indent="0">
              <a:spcBef>
                <a:spcPts val="3000"/>
              </a:spcBef>
              <a:spcAft>
                <a:spcPts val="3000"/>
              </a:spcAft>
              <a:buNone/>
            </a:pPr>
            <a:r>
              <a:rPr lang="en-US" sz="3200" i="1" dirty="0">
                <a:effectLst/>
              </a:rPr>
              <a:t>"I have given them Your word; and the world has hated them, because they are not of the world, even as I am not of the world.  (15)  "I do not ask You to take them out of the world, but to keep them from the evil one.  (16)  "They are not of the world, even as I am not of the world.  (17)  "Sanctify them in the truth; Your word is truth. - John 17:14-17 NASB </a:t>
            </a:r>
          </a:p>
        </p:txBody>
      </p:sp>
      <p:sp>
        <p:nvSpPr>
          <p:cNvPr id="2" name="Rectangle 2">
            <a:extLst>
              <a:ext uri="{FF2B5EF4-FFF2-40B4-BE49-F238E27FC236}">
                <a16:creationId xmlns:a16="http://schemas.microsoft.com/office/drawing/2014/main" id="{93CEB15A-BB0C-F36F-9E00-390D262E9AFE}"/>
              </a:ext>
            </a:extLst>
          </p:cNvPr>
          <p:cNvSpPr txBox="1">
            <a:spLocks noChangeArrowheads="1"/>
          </p:cNvSpPr>
          <p:nvPr/>
        </p:nvSpPr>
        <p:spPr bwMode="auto">
          <a:xfrm>
            <a:off x="0" y="4303455"/>
            <a:ext cx="1219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3000"/>
              </a:spcBef>
              <a:spcAft>
                <a:spcPts val="3000"/>
              </a:spcAft>
              <a:buFontTx/>
              <a:buNone/>
            </a:pPr>
            <a:r>
              <a:rPr lang="en-US" sz="3200" i="1" kern="0" dirty="0">
                <a:effectLst/>
              </a:rPr>
              <a:t>"I do not ask on behalf of these alone, but for those also who believe in Me through their word;  (21)  that they may all be one; even as You, Father, are in Me and I in You, that they also may be in Us, so that the world may believe that You sent Me. - John 17:20-21 NASB </a:t>
            </a:r>
          </a:p>
        </p:txBody>
      </p:sp>
    </p:spTree>
    <p:extLst>
      <p:ext uri="{BB962C8B-B14F-4D97-AF65-F5344CB8AC3E}">
        <p14:creationId xmlns:p14="http://schemas.microsoft.com/office/powerpoint/2010/main" val="27392029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Effect transition="in" filter="circle(in)">
                                      <p:cBhvr>
                                        <p:cTn id="7" dur="2000"/>
                                        <p:tgtEl>
                                          <p:spTgt spid="1054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5474">
                                            <p:txEl>
                                              <p:pRg st="0" end="0"/>
                                            </p:txEl>
                                          </p:spTgt>
                                        </p:tgtEl>
                                      </p:cBhvr>
                                    </p:animEffect>
                                    <p:set>
                                      <p:cBhvr>
                                        <p:cTn id="12" dur="1" fill="hold">
                                          <p:stCondLst>
                                            <p:cond delay="499"/>
                                          </p:stCondLst>
                                        </p:cTn>
                                        <p:tgtEl>
                                          <p:spTgt spid="105474">
                                            <p:txEl>
                                              <p:pRg st="0" end="0"/>
                                            </p:txEl>
                                          </p:spTgt>
                                        </p:tgtEl>
                                        <p:attrNameLst>
                                          <p:attrName>style.visibility</p:attrName>
                                        </p:attrNameLst>
                                      </p:cBhvr>
                                      <p:to>
                                        <p:strVal val="hidden"/>
                                      </p:to>
                                    </p:set>
                                  </p:childTnLst>
                                </p:cTn>
                              </p:par>
                              <p:par>
                                <p:cTn id="13" presetID="6" presetClass="entr" presetSubtype="16"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6083"/>
                                        </p:tgtEl>
                                        <p:attrNameLst>
                                          <p:attrName>style.visibility</p:attrName>
                                        </p:attrNameLst>
                                      </p:cBhvr>
                                      <p:to>
                                        <p:strVal val="visible"/>
                                      </p:to>
                                    </p:set>
                                    <p:animEffect transition="in" filter="fade">
                                      <p:cBhvr>
                                        <p:cTn id="7" dur="20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164" y="76201"/>
            <a:ext cx="7818120" cy="666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869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FC724-F963-4511-9325-F4438ED45ED1}"/>
              </a:ext>
            </a:extLst>
          </p:cNvPr>
          <p:cNvSpPr txBox="1"/>
          <p:nvPr/>
        </p:nvSpPr>
        <p:spPr>
          <a:xfrm>
            <a:off x="0" y="0"/>
            <a:ext cx="12192000" cy="6179064"/>
          </a:xfrm>
          <a:prstGeom prst="rect">
            <a:avLst/>
          </a:prstGeom>
          <a:noFill/>
        </p:spPr>
        <p:txBody>
          <a:bodyPr wrap="square" rtlCol="0">
            <a:spAutoFit/>
          </a:bodyPr>
          <a:lstStyle/>
          <a:p>
            <a:pPr>
              <a:lnSpc>
                <a:spcPts val="4800"/>
              </a:lnSpc>
            </a:pPr>
            <a:r>
              <a:rPr lang="en-US" sz="3200" i="1" dirty="0"/>
              <a:t>"I am no longer in the world; and yet they themselves are in the world, and I come to You. Holy Father, keep them in Your name, the name which You have given Me, that they may be one even as We are.  (12)  "While I was with them, I was keeping them in Your name which You have given Me; and I guarded them and not one of them perished but the son of perdition, so that the Scripture would be fulfilled.  (13)  "But now I come to You; and these things I speak in the world so that they may have My joy made full in themselves.</a:t>
            </a:r>
          </a:p>
        </p:txBody>
      </p:sp>
      <p:sp>
        <p:nvSpPr>
          <p:cNvPr id="4" name="TextBox 3">
            <a:extLst>
              <a:ext uri="{FF2B5EF4-FFF2-40B4-BE49-F238E27FC236}">
                <a16:creationId xmlns:a16="http://schemas.microsoft.com/office/drawing/2014/main" id="{3628A060-E6F4-44D5-9F26-36C0183433FC}"/>
              </a:ext>
            </a:extLst>
          </p:cNvPr>
          <p:cNvSpPr txBox="1"/>
          <p:nvPr/>
        </p:nvSpPr>
        <p:spPr>
          <a:xfrm>
            <a:off x="7239000" y="6197025"/>
            <a:ext cx="4876800" cy="584775"/>
          </a:xfrm>
          <a:prstGeom prst="rect">
            <a:avLst/>
          </a:prstGeom>
          <a:noFill/>
        </p:spPr>
        <p:txBody>
          <a:bodyPr wrap="square" rtlCol="0">
            <a:spAutoFit/>
          </a:bodyPr>
          <a:lstStyle/>
          <a:p>
            <a:r>
              <a:rPr lang="en-US" sz="3200" i="1" dirty="0"/>
              <a:t>- John 17:11-16 NASB</a:t>
            </a:r>
            <a:endParaRPr lang="en-US" sz="3200" dirty="0"/>
          </a:p>
        </p:txBody>
      </p:sp>
    </p:spTree>
    <p:extLst>
      <p:ext uri="{BB962C8B-B14F-4D97-AF65-F5344CB8AC3E}">
        <p14:creationId xmlns:p14="http://schemas.microsoft.com/office/powerpoint/2010/main" val="27396708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ircle(in)">
                                      <p:cBhvr>
                                        <p:cTn id="1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6FC724-F963-4511-9325-F4438ED45ED1}"/>
              </a:ext>
            </a:extLst>
          </p:cNvPr>
          <p:cNvSpPr txBox="1"/>
          <p:nvPr/>
        </p:nvSpPr>
        <p:spPr>
          <a:xfrm>
            <a:off x="0" y="0"/>
            <a:ext cx="12192000" cy="3716851"/>
          </a:xfrm>
          <a:prstGeom prst="rect">
            <a:avLst/>
          </a:prstGeom>
          <a:noFill/>
        </p:spPr>
        <p:txBody>
          <a:bodyPr wrap="square" rtlCol="0">
            <a:spAutoFit/>
          </a:bodyPr>
          <a:lstStyle/>
          <a:p>
            <a:pPr>
              <a:lnSpc>
                <a:spcPts val="4800"/>
              </a:lnSpc>
            </a:pPr>
            <a:r>
              <a:rPr lang="en-US" sz="3200" i="1" dirty="0"/>
              <a:t>(14) "I have given them Your word; and the world has hated them, because they are not of the world, even as I am not of the world.  (15)  "I do not ask You to take them out of the world, but to keep them from the evil one.  (16)  "They are not of the world, even as I am not of the world.</a:t>
            </a:r>
          </a:p>
        </p:txBody>
      </p:sp>
      <p:sp>
        <p:nvSpPr>
          <p:cNvPr id="4" name="TextBox 3">
            <a:extLst>
              <a:ext uri="{FF2B5EF4-FFF2-40B4-BE49-F238E27FC236}">
                <a16:creationId xmlns:a16="http://schemas.microsoft.com/office/drawing/2014/main" id="{7C5FB32F-2EE4-43F6-B2DB-6E5EE6CFFFD3}"/>
              </a:ext>
            </a:extLst>
          </p:cNvPr>
          <p:cNvSpPr txBox="1"/>
          <p:nvPr/>
        </p:nvSpPr>
        <p:spPr>
          <a:xfrm>
            <a:off x="7239000" y="6197025"/>
            <a:ext cx="4876800" cy="584775"/>
          </a:xfrm>
          <a:prstGeom prst="rect">
            <a:avLst/>
          </a:prstGeom>
          <a:noFill/>
        </p:spPr>
        <p:txBody>
          <a:bodyPr wrap="square" rtlCol="0">
            <a:spAutoFit/>
          </a:bodyPr>
          <a:lstStyle/>
          <a:p>
            <a:r>
              <a:rPr lang="en-US" sz="3200" i="1" dirty="0"/>
              <a:t>- John 17:11-16 NASB</a:t>
            </a:r>
            <a:endParaRPr lang="en-US" sz="3200" dirty="0"/>
          </a:p>
        </p:txBody>
      </p:sp>
    </p:spTree>
    <p:extLst>
      <p:ext uri="{BB962C8B-B14F-4D97-AF65-F5344CB8AC3E}">
        <p14:creationId xmlns:p14="http://schemas.microsoft.com/office/powerpoint/2010/main" val="35666504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62401" y="0"/>
            <a:ext cx="4491895" cy="6858000"/>
          </a:xfrm>
          <a:prstGeom prst="rect">
            <a:avLst/>
          </a:prstGeom>
        </p:spPr>
      </p:pic>
    </p:spTree>
    <p:extLst>
      <p:ext uri="{BB962C8B-B14F-4D97-AF65-F5344CB8AC3E}">
        <p14:creationId xmlns:p14="http://schemas.microsoft.com/office/powerpoint/2010/main" val="10830716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Blamires</a:t>
            </a:r>
          </a:p>
        </p:txBody>
      </p:sp>
      <p:sp>
        <p:nvSpPr>
          <p:cNvPr id="7" name="Rectangle 2"/>
          <p:cNvSpPr txBox="1">
            <a:spLocks noChangeArrowheads="1"/>
          </p:cNvSpPr>
          <p:nvPr/>
        </p:nvSpPr>
        <p:spPr bwMode="auto">
          <a:xfrm>
            <a:off x="0" y="3429000"/>
            <a:ext cx="12192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A supernatural orientation. There is more to reality than the here and now and what we can see. </a:t>
            </a:r>
          </a:p>
        </p:txBody>
      </p:sp>
    </p:spTree>
    <p:extLst>
      <p:ext uri="{BB962C8B-B14F-4D97-AF65-F5344CB8AC3E}">
        <p14:creationId xmlns:p14="http://schemas.microsoft.com/office/powerpoint/2010/main" val="30633198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circle(in)">
                                      <p:cBhvr>
                                        <p:cTn id="16" dur="2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Blamires</a:t>
            </a:r>
          </a:p>
        </p:txBody>
      </p:sp>
      <p:sp>
        <p:nvSpPr>
          <p:cNvPr id="7" name="Rectangle 2"/>
          <p:cNvSpPr txBox="1">
            <a:spLocks noChangeArrowheads="1"/>
          </p:cNvSpPr>
          <p:nvPr/>
        </p:nvSpPr>
        <p:spPr bwMode="auto">
          <a:xfrm>
            <a:off x="0" y="3429000"/>
            <a:ext cx="12192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An awareness of evil and what it has done in perverting “the noblest things.” </a:t>
            </a:r>
          </a:p>
        </p:txBody>
      </p:sp>
    </p:spTree>
    <p:extLst>
      <p:ext uri="{BB962C8B-B14F-4D97-AF65-F5344CB8AC3E}">
        <p14:creationId xmlns:p14="http://schemas.microsoft.com/office/powerpoint/2010/main" val="27010104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Blamires</a:t>
            </a:r>
          </a:p>
        </p:txBody>
      </p:sp>
      <p:sp>
        <p:nvSpPr>
          <p:cNvPr id="7" name="Rectangle 2"/>
          <p:cNvSpPr txBox="1">
            <a:spLocks noChangeArrowheads="1"/>
          </p:cNvSpPr>
          <p:nvPr/>
        </p:nvSpPr>
        <p:spPr bwMode="auto">
          <a:xfrm>
            <a:off x="0" y="3429000"/>
            <a:ext cx="12192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A conception of truth that depends on God’s revelation.</a:t>
            </a:r>
          </a:p>
        </p:txBody>
      </p:sp>
    </p:spTree>
    <p:extLst>
      <p:ext uri="{BB962C8B-B14F-4D97-AF65-F5344CB8AC3E}">
        <p14:creationId xmlns:p14="http://schemas.microsoft.com/office/powerpoint/2010/main" val="4333111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Blamires</a:t>
            </a:r>
          </a:p>
        </p:txBody>
      </p:sp>
      <p:sp>
        <p:nvSpPr>
          <p:cNvPr id="7" name="Rectangle 2"/>
          <p:cNvSpPr txBox="1">
            <a:spLocks noChangeArrowheads="1"/>
          </p:cNvSpPr>
          <p:nvPr/>
        </p:nvSpPr>
        <p:spPr bwMode="auto">
          <a:xfrm>
            <a:off x="0" y="3429000"/>
            <a:ext cx="12192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An acceptance of authority. We must know what God requires and submit to it. He is the final authority in all of reality, things present and things to come.</a:t>
            </a:r>
          </a:p>
        </p:txBody>
      </p:sp>
    </p:spTree>
    <p:extLst>
      <p:ext uri="{BB962C8B-B14F-4D97-AF65-F5344CB8AC3E}">
        <p14:creationId xmlns:p14="http://schemas.microsoft.com/office/powerpoint/2010/main" val="28364153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2400"/>
            <a:ext cx="1981200" cy="3024797"/>
          </a:xfrm>
          <a:prstGeom prst="rect">
            <a:avLst/>
          </a:prstGeom>
        </p:spPr>
      </p:pic>
      <p:sp>
        <p:nvSpPr>
          <p:cNvPr id="4" name="Rectangle 2"/>
          <p:cNvSpPr txBox="1">
            <a:spLocks noChangeArrowheads="1"/>
          </p:cNvSpPr>
          <p:nvPr/>
        </p:nvSpPr>
        <p:spPr bwMode="auto">
          <a:xfrm>
            <a:off x="2209800" y="228600"/>
            <a:ext cx="9982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“The Christian mind is the  prerequisite of Christian thinking, and Christian thinking is the prerequisite for Christian action.” 									- </a:t>
            </a:r>
            <a:r>
              <a:rPr lang="en-US" sz="3200" i="1" kern="0" dirty="0">
                <a:effectLst/>
              </a:rPr>
              <a:t>Harry Blamires</a:t>
            </a:r>
          </a:p>
        </p:txBody>
      </p:sp>
      <p:sp>
        <p:nvSpPr>
          <p:cNvPr id="7" name="Rectangle 2"/>
          <p:cNvSpPr txBox="1">
            <a:spLocks noChangeArrowheads="1"/>
          </p:cNvSpPr>
          <p:nvPr/>
        </p:nvSpPr>
        <p:spPr bwMode="auto">
          <a:xfrm>
            <a:off x="0" y="3429000"/>
            <a:ext cx="12192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fontAlgn="base">
              <a:spcBef>
                <a:spcPct val="20000"/>
              </a:spcBef>
              <a:spcAft>
                <a:spcPct val="0"/>
              </a:spcAft>
              <a:buClr>
                <a:schemeClr val="hlink"/>
              </a:buClr>
              <a:buSzPct val="60000"/>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marL="0" lvl="1" indent="0">
              <a:spcBef>
                <a:spcPts val="1200"/>
              </a:spcBef>
              <a:spcAft>
                <a:spcPts val="1200"/>
              </a:spcAft>
              <a:buNone/>
            </a:pPr>
            <a:r>
              <a:rPr lang="en-US" sz="3200" kern="0" dirty="0">
                <a:effectLst/>
              </a:rPr>
              <a:t>But what is a Christian mind? </a:t>
            </a:r>
          </a:p>
          <a:p>
            <a:pPr marL="514350" lvl="1" indent="-514350">
              <a:spcBef>
                <a:spcPts val="1200"/>
              </a:spcBef>
              <a:spcAft>
                <a:spcPts val="1200"/>
              </a:spcAft>
              <a:buFont typeface="Wingdings" panose="05000000000000000000" pitchFamily="2" charset="2"/>
              <a:buChar char="Ø"/>
            </a:pPr>
            <a:r>
              <a:rPr lang="en-US" sz="3200" kern="0" dirty="0">
                <a:effectLst/>
              </a:rPr>
              <a:t>A concern for the person, realizing that people are not machines. Human life has value.</a:t>
            </a:r>
          </a:p>
        </p:txBody>
      </p:sp>
    </p:spTree>
    <p:extLst>
      <p:ext uri="{BB962C8B-B14F-4D97-AF65-F5344CB8AC3E}">
        <p14:creationId xmlns:p14="http://schemas.microsoft.com/office/powerpoint/2010/main" val="5101808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13180</TotalTime>
  <Words>5483</Words>
  <Application>Microsoft Office PowerPoint</Application>
  <PresentationFormat>Widescreen</PresentationFormat>
  <Paragraphs>254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Verdana</vt:lpstr>
      <vt:lpstr>Wingdings</vt:lpstr>
      <vt:lpstr>Globe</vt:lpstr>
      <vt:lpstr>A Christian’s View of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Salvation</dc:title>
  <dc:creator>Bob James</dc:creator>
  <cp:lastModifiedBy>Bob James</cp:lastModifiedBy>
  <cp:revision>596</cp:revision>
  <cp:lastPrinted>2013-09-21T10:31:46Z</cp:lastPrinted>
  <dcterms:created xsi:type="dcterms:W3CDTF">2004-07-31T01:33:44Z</dcterms:created>
  <dcterms:modified xsi:type="dcterms:W3CDTF">2023-04-28T15:00:34Z</dcterms:modified>
</cp:coreProperties>
</file>