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600" r:id="rId3"/>
    <p:sldId id="257" r:id="rId4"/>
    <p:sldId id="258" r:id="rId5"/>
    <p:sldId id="259" r:id="rId6"/>
    <p:sldId id="260" r:id="rId7"/>
    <p:sldId id="262" r:id="rId8"/>
    <p:sldId id="263" r:id="rId9"/>
    <p:sldId id="750" r:id="rId10"/>
    <p:sldId id="751" r:id="rId11"/>
    <p:sldId id="752" r:id="rId12"/>
    <p:sldId id="753" r:id="rId13"/>
    <p:sldId id="754" r:id="rId14"/>
    <p:sldId id="755" r:id="rId15"/>
    <p:sldId id="756" r:id="rId16"/>
    <p:sldId id="757" r:id="rId17"/>
    <p:sldId id="758" r:id="rId18"/>
    <p:sldId id="759" r:id="rId19"/>
    <p:sldId id="760" r:id="rId20"/>
    <p:sldId id="7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5806-3B28-D254-2148-B266E913E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C6814F-7742-BB44-5850-6127F9134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3AAA6D-4ED7-CE9E-4167-362DDDD4402D}"/>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5" name="Footer Placeholder 4">
            <a:extLst>
              <a:ext uri="{FF2B5EF4-FFF2-40B4-BE49-F238E27FC236}">
                <a16:creationId xmlns:a16="http://schemas.microsoft.com/office/drawing/2014/main" id="{482BB783-38A7-CB15-F22B-1E74EA98F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26D7F-F3C9-FAAE-E638-0D279A84B4CA}"/>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291625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AEBA-D2C2-8FAB-D37C-83840FB0F7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C02092-E606-050B-3C42-6B0CAB486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14011-C109-E4BA-CD1B-DBAAA95A3C32}"/>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5" name="Footer Placeholder 4">
            <a:extLst>
              <a:ext uri="{FF2B5EF4-FFF2-40B4-BE49-F238E27FC236}">
                <a16:creationId xmlns:a16="http://schemas.microsoft.com/office/drawing/2014/main" id="{FD25360C-6792-5490-D5CB-C3699370F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9EADA-F8B0-269E-4B32-F73A0B8C380E}"/>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275684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F1AE6-86A4-0A04-73B3-3A7AB58E57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0880C8-D569-4F53-A19C-8436975ACA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C0A52-C1EF-BA22-2664-EB18B292AAFA}"/>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5" name="Footer Placeholder 4">
            <a:extLst>
              <a:ext uri="{FF2B5EF4-FFF2-40B4-BE49-F238E27FC236}">
                <a16:creationId xmlns:a16="http://schemas.microsoft.com/office/drawing/2014/main" id="{686A91E7-1DC2-F1A6-76D8-8C5118D3A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7C7AB-CE9E-3EEA-9CE4-021D5D201384}"/>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1570750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BFB85-2B09-43CD-9899-E8573B298B1C}"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86668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586612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BFB85-2B09-43CD-9899-E8573B298B1C}"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940897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BFB85-2B09-43CD-9899-E8573B298B1C}"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310457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BFB85-2B09-43CD-9899-E8573B298B1C}" type="datetimeFigureOut">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235155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BFB85-2B09-43CD-9899-E8573B298B1C}"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032600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FB85-2B09-43CD-9899-E8573B298B1C}" type="datetimeFigureOut">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96645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1676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7B50-B37F-AEA5-B3D3-B83BD4133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12A1F3-DF43-A7EE-3B00-038272071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2C3C7-2757-1390-9E57-9480F6432964}"/>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5" name="Footer Placeholder 4">
            <a:extLst>
              <a:ext uri="{FF2B5EF4-FFF2-40B4-BE49-F238E27FC236}">
                <a16:creationId xmlns:a16="http://schemas.microsoft.com/office/drawing/2014/main" id="{A6293D1B-2F44-9D33-9D5C-CE071F798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DC96D-1D2C-517D-55B8-232D23FCBB99}"/>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1792611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9534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637289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76585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5F55-461E-CD22-434F-27130C96C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7537E4-51F8-51B2-B08B-CA1311B1F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80B3F-BF76-6577-58EB-02858127AB62}"/>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5" name="Footer Placeholder 4">
            <a:extLst>
              <a:ext uri="{FF2B5EF4-FFF2-40B4-BE49-F238E27FC236}">
                <a16:creationId xmlns:a16="http://schemas.microsoft.com/office/drawing/2014/main" id="{241E5855-F541-CB60-E5FF-431BF17D5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0EB34-A488-A3D6-7557-654E71B94F5E}"/>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333087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12AA-A271-89EF-DABD-8935059CE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8D62B-A72E-DBC7-CE05-53CF19D8B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C39BD0-3D21-C2DF-8067-401D985A48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783A1-4606-9A28-9F84-E73A1C1007C7}"/>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6" name="Footer Placeholder 5">
            <a:extLst>
              <a:ext uri="{FF2B5EF4-FFF2-40B4-BE49-F238E27FC236}">
                <a16:creationId xmlns:a16="http://schemas.microsoft.com/office/drawing/2014/main" id="{198A8B34-57A0-33C4-908C-80923B50B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3A99B-3CCD-1C7F-144D-5D0A92577C0E}"/>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323492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448-6E93-9D5A-AEA0-B5B831DB91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EE8105-854B-E4BF-0F75-AA167CB272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6B3F37-F4D0-C2F4-7850-A2C838D0C3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9FB223-7172-474E-DBB2-F0D9FEEED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C29382-F831-17CA-4A91-E0E6724980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266805-3D0F-C728-30F3-BF9AEC5E786E}"/>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8" name="Footer Placeholder 7">
            <a:extLst>
              <a:ext uri="{FF2B5EF4-FFF2-40B4-BE49-F238E27FC236}">
                <a16:creationId xmlns:a16="http://schemas.microsoft.com/office/drawing/2014/main" id="{42D66E5E-63A5-8208-F094-EC864651BF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399EB-EA1C-1DE0-07FD-2F89853D42EA}"/>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195162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91E0-8410-5AFC-86F4-FC4D27502C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780E1-BD20-33BE-25A4-089101AC5F80}"/>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4" name="Footer Placeholder 3">
            <a:extLst>
              <a:ext uri="{FF2B5EF4-FFF2-40B4-BE49-F238E27FC236}">
                <a16:creationId xmlns:a16="http://schemas.microsoft.com/office/drawing/2014/main" id="{7667989E-9886-A87F-DDA8-AAFFED7B1A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1A1DFB-C320-975C-CB5C-A42BF349FE6E}"/>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124046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6C6D3-29E8-7575-E863-1439AA0767A2}"/>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3" name="Footer Placeholder 2">
            <a:extLst>
              <a:ext uri="{FF2B5EF4-FFF2-40B4-BE49-F238E27FC236}">
                <a16:creationId xmlns:a16="http://schemas.microsoft.com/office/drawing/2014/main" id="{4448CB71-01D9-CBB3-98F0-9B4CCD40AB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943BDC-243B-9CC9-A1FE-44BE3741B533}"/>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126005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C36D-F47B-940D-C524-294193F4F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B5FEC-7E6C-0CE8-02E9-893A215B4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277D7-C3A1-1540-3129-B712B9E1F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B3979-987E-7894-8C49-93332C55791B}"/>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6" name="Footer Placeholder 5">
            <a:extLst>
              <a:ext uri="{FF2B5EF4-FFF2-40B4-BE49-F238E27FC236}">
                <a16:creationId xmlns:a16="http://schemas.microsoft.com/office/drawing/2014/main" id="{A714296E-C5EB-7F3E-75F8-7C294C6B7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92C2F-2874-A94A-F62E-02B0E4C248A0}"/>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138454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687E-403B-F51F-F1B3-610F63972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A57D4-26B1-F9F1-195F-246699DC9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3D10-33B4-654C-7EB5-3210EDF52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5A135-15D9-ED13-AB0A-85863368CD34}"/>
              </a:ext>
            </a:extLst>
          </p:cNvPr>
          <p:cNvSpPr>
            <a:spLocks noGrp="1"/>
          </p:cNvSpPr>
          <p:nvPr>
            <p:ph type="dt" sz="half" idx="10"/>
          </p:nvPr>
        </p:nvSpPr>
        <p:spPr/>
        <p:txBody>
          <a:bodyPr/>
          <a:lstStyle/>
          <a:p>
            <a:fld id="{757F65AC-B07B-4207-879A-95EA98CED211}" type="datetimeFigureOut">
              <a:rPr lang="en-US" smtClean="0"/>
              <a:t>3/26/2023</a:t>
            </a:fld>
            <a:endParaRPr lang="en-US"/>
          </a:p>
        </p:txBody>
      </p:sp>
      <p:sp>
        <p:nvSpPr>
          <p:cNvPr id="6" name="Footer Placeholder 5">
            <a:extLst>
              <a:ext uri="{FF2B5EF4-FFF2-40B4-BE49-F238E27FC236}">
                <a16:creationId xmlns:a16="http://schemas.microsoft.com/office/drawing/2014/main" id="{3CDB6DDE-22A3-E6F6-96F5-491274665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78143-0488-6146-098E-FEECC6EF79E3}"/>
              </a:ext>
            </a:extLst>
          </p:cNvPr>
          <p:cNvSpPr>
            <a:spLocks noGrp="1"/>
          </p:cNvSpPr>
          <p:nvPr>
            <p:ph type="sldNum" sz="quarter" idx="12"/>
          </p:nvPr>
        </p:nvSpPr>
        <p:spPr/>
        <p:txBody>
          <a:bodyPr/>
          <a:lstStyle/>
          <a:p>
            <a:fld id="{64EA9E69-1742-4315-876C-A84D35872A33}" type="slidenum">
              <a:rPr lang="en-US" smtClean="0"/>
              <a:t>‹#›</a:t>
            </a:fld>
            <a:endParaRPr lang="en-US"/>
          </a:p>
        </p:txBody>
      </p:sp>
    </p:spTree>
    <p:extLst>
      <p:ext uri="{BB962C8B-B14F-4D97-AF65-F5344CB8AC3E}">
        <p14:creationId xmlns:p14="http://schemas.microsoft.com/office/powerpoint/2010/main" val="385183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B0F648-21C5-6304-E02E-C3ED058FA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B1B957-66C5-F00E-E806-FB0B35A5A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FD6CE-673E-5AE7-8616-D26898AA1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F65AC-B07B-4207-879A-95EA98CED211}" type="datetimeFigureOut">
              <a:rPr lang="en-US" smtClean="0"/>
              <a:t>3/26/2023</a:t>
            </a:fld>
            <a:endParaRPr lang="en-US"/>
          </a:p>
        </p:txBody>
      </p:sp>
      <p:sp>
        <p:nvSpPr>
          <p:cNvPr id="5" name="Footer Placeholder 4">
            <a:extLst>
              <a:ext uri="{FF2B5EF4-FFF2-40B4-BE49-F238E27FC236}">
                <a16:creationId xmlns:a16="http://schemas.microsoft.com/office/drawing/2014/main" id="{E2584739-285C-A149-189D-8294AC8AF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3FD1FE-207B-CB03-4360-F20B71AF9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A9E69-1742-4315-876C-A84D35872A33}" type="slidenum">
              <a:rPr lang="en-US" smtClean="0"/>
              <a:t>‹#›</a:t>
            </a:fld>
            <a:endParaRPr lang="en-US"/>
          </a:p>
        </p:txBody>
      </p:sp>
    </p:spTree>
    <p:extLst>
      <p:ext uri="{BB962C8B-B14F-4D97-AF65-F5344CB8AC3E}">
        <p14:creationId xmlns:p14="http://schemas.microsoft.com/office/powerpoint/2010/main" val="4269047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ABFB85-2B09-43CD-9899-E8573B298B1C}" type="datetimeFigureOut">
              <a:rPr lang="en-US" smtClean="0"/>
              <a:t>3/25/2023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DF9DFB-A618-4065-9AC2-B4BBCDDB80E5}" type="slidenum">
              <a:rPr lang="en-US" smtClean="0"/>
              <a:t>‹#›</a:t>
            </a:fld>
            <a:endParaRPr lang="en-US"/>
          </a:p>
        </p:txBody>
      </p:sp>
    </p:spTree>
    <p:extLst>
      <p:ext uri="{BB962C8B-B14F-4D97-AF65-F5344CB8AC3E}">
        <p14:creationId xmlns:p14="http://schemas.microsoft.com/office/powerpoint/2010/main" val="428884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2057945" y="1701800"/>
            <a:ext cx="7962318" cy="378565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Sermon</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“My Spirit shall not strive with man forever”</a:t>
            </a:r>
            <a:endParaRPr kumimoji="0" lang="en-US" sz="48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Calibri"/>
                <a:ea typeface="+mn-ea"/>
                <a:cs typeface="+mn-cs"/>
              </a:rPr>
              <a:t>Jeff Smelser</a:t>
            </a:r>
          </a:p>
        </p:txBody>
      </p:sp>
    </p:spTree>
    <p:extLst>
      <p:ext uri="{BB962C8B-B14F-4D97-AF65-F5344CB8AC3E}">
        <p14:creationId xmlns:p14="http://schemas.microsoft.com/office/powerpoint/2010/main" val="78349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6FC5BA-52F6-2A30-5012-2A799D651E9D}"/>
              </a:ext>
            </a:extLst>
          </p:cNvPr>
          <p:cNvSpPr txBox="1"/>
          <p:nvPr/>
        </p:nvSpPr>
        <p:spPr>
          <a:xfrm>
            <a:off x="566670" y="149978"/>
            <a:ext cx="11410682"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Isaiah 8</a:t>
            </a:r>
            <a:endPar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are not to fear what they fear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you shall not tremble.</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1"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It is Yahweh of hosts whom you should regard as holy.</a:t>
            </a:r>
            <a:br>
              <a:rPr kumimoji="0" lang="en-US" sz="2800" b="1"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mn-ea"/>
                <a:cs typeface="+mn-cs"/>
              </a:rPr>
            </a:br>
            <a:r>
              <a:rPr kumimoji="0" lang="en-US" sz="2800" b="1"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And He shall be your fear,</a:t>
            </a:r>
            <a:br>
              <a:rPr kumimoji="0" lang="en-US" sz="2800" b="1"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mn-ea"/>
                <a:cs typeface="+mn-cs"/>
              </a:rPr>
            </a:br>
            <a:r>
              <a:rPr kumimoji="0" lang="en-US" sz="2800" b="1"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And He shall be your cause of trembling.</a:t>
            </a:r>
            <a:endParaRPr kumimoji="0" lang="en-US" sz="2800" b="1"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EA7CEB1A-E718-2557-CDAD-47D20EA3B406}"/>
              </a:ext>
            </a:extLst>
          </p:cNvPr>
          <p:cNvSpPr txBox="1"/>
          <p:nvPr/>
        </p:nvSpPr>
        <p:spPr>
          <a:xfrm>
            <a:off x="785610" y="2832055"/>
            <a:ext cx="10625071"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Jesus’ instruction to the 12 apostles…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10</a:t>
            </a:r>
            <a:endParaRPr kumimoji="0" lang="en-US" sz="2800" b="1" i="0" u="sng"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“Behold, I send you out as sheep in the midst of wolves; so be shrewd as serpents and innocent as doves.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beware of men, for they will deliver you over to the courts and flog you in their synagogues…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28 </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And do not fear those who kill the body but are unable to kill the soul; but rather fear Him who is able to destroy both soul and body in hell.</a:t>
            </a:r>
            <a:endParaRPr kumimoji="0" lang="en-US" sz="2800" b="0"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97006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7CEB1A-E718-2557-CDAD-47D20EA3B406}"/>
              </a:ext>
            </a:extLst>
          </p:cNvPr>
          <p:cNvSpPr txBox="1"/>
          <p:nvPr/>
        </p:nvSpPr>
        <p:spPr>
          <a:xfrm>
            <a:off x="783464" y="-1830097"/>
            <a:ext cx="10625071"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Jesus’ instruction to the 12 apostles…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Matthew 10</a:t>
            </a:r>
            <a:endParaRPr kumimoji="0" lang="en-US" sz="2800" b="1" i="0" u="sng"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“Behold, I send you out as sheep in the midst of wolves; so be shrewd as serpents and innocent as doves.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But beware of men, for they will deliver you over to the courts and flog you in their synagogues…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28 </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And do not fear those who kill the body but are unable to kill the soul; but rather fear Him who is able to destroy both soul and body in hell.</a:t>
            </a:r>
            <a:endParaRPr kumimoji="0" lang="en-US" sz="2800" b="0"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9C3FC067-88C3-6B8F-35E6-20239598D16C}"/>
              </a:ext>
            </a:extLst>
          </p:cNvPr>
          <p:cNvSpPr txBox="1"/>
          <p:nvPr/>
        </p:nvSpPr>
        <p:spPr>
          <a:xfrm>
            <a:off x="783464" y="3142206"/>
            <a:ext cx="10781764"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when they had brought them, they stood them before the Sanhedrin. And the high priest questioned them,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28 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saying, “We strictly commanded you not to continue teaching in this name, and yet, you have filled Jerusalem with your teaching and intend to bring this man’s blood upon us.”</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060720B5-85A3-A3F5-2CAF-39177B573F66}"/>
              </a:ext>
            </a:extLst>
          </p:cNvPr>
          <p:cNvSpPr txBox="1"/>
          <p:nvPr/>
        </p:nvSpPr>
        <p:spPr>
          <a:xfrm>
            <a:off x="783464" y="215535"/>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10</a:t>
            </a:r>
          </a:p>
        </p:txBody>
      </p:sp>
    </p:spTree>
    <p:extLst>
      <p:ext uri="{BB962C8B-B14F-4D97-AF65-F5344CB8AC3E}">
        <p14:creationId xmlns:p14="http://schemas.microsoft.com/office/powerpoint/2010/main" val="1881623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7CEB1A-E718-2557-CDAD-47D20EA3B406}"/>
              </a:ext>
            </a:extLst>
          </p:cNvPr>
          <p:cNvSpPr txBox="1"/>
          <p:nvPr/>
        </p:nvSpPr>
        <p:spPr>
          <a:xfrm>
            <a:off x="783464" y="-1830097"/>
            <a:ext cx="10625071"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Jesus’ instruction to the 12 apostles…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Matthew 10</a:t>
            </a:r>
            <a:endParaRPr kumimoji="0" lang="en-US" sz="2800" b="1" i="0" u="sng"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“Behold, I send you out as sheep in the midst of wolves; so be shrewd as serpents and innocent as doves.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But beware of men, for they will deliver you over to the courts and flog you in their synagogues…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28 </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And do not fear those who kill the body but are unable to kill the soul; but rather fear Him who is able to destroy both soul and body in hell.</a:t>
            </a:r>
            <a:endParaRPr kumimoji="0" lang="en-US" sz="2800" b="0"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9C3FC067-88C3-6B8F-35E6-20239598D16C}"/>
              </a:ext>
            </a:extLst>
          </p:cNvPr>
          <p:cNvSpPr txBox="1"/>
          <p:nvPr/>
        </p:nvSpPr>
        <p:spPr>
          <a:xfrm>
            <a:off x="783464" y="3142206"/>
            <a:ext cx="10781764"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when they had brought them, they stood them before the Sanhedrin. And the high priest questioned them,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28 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saying, “We strictly commanded you not to continue teaching in this name, and yet, you have filled Jerusalem with your teaching and intend to bring this man’s blood upon us.”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Peter and the apostles answered and said, </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“We must obey God rather than men.”</a:t>
            </a:r>
            <a:endParaRPr kumimoji="0" lang="en-US" sz="2800" b="0"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060720B5-85A3-A3F5-2CAF-39177B573F66}"/>
              </a:ext>
            </a:extLst>
          </p:cNvPr>
          <p:cNvSpPr txBox="1"/>
          <p:nvPr/>
        </p:nvSpPr>
        <p:spPr>
          <a:xfrm>
            <a:off x="783464" y="215535"/>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10</a:t>
            </a:r>
          </a:p>
        </p:txBody>
      </p:sp>
    </p:spTree>
    <p:extLst>
      <p:ext uri="{BB962C8B-B14F-4D97-AF65-F5344CB8AC3E}">
        <p14:creationId xmlns:p14="http://schemas.microsoft.com/office/powerpoint/2010/main" val="421064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22930-AEB9-AA47-8452-2FC76F2EACB2}"/>
              </a:ext>
            </a:extLst>
          </p:cNvPr>
          <p:cNvSpPr txBox="1"/>
          <p:nvPr/>
        </p:nvSpPr>
        <p:spPr>
          <a:xfrm>
            <a:off x="1460108" y="2743225"/>
            <a:ext cx="6521683"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8:22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While all the days of the earth remain,</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Seedtime and harvest,</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cold and heat,</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summer and winter,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day and night</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Shall not cease.</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2" name="Picture 2">
            <a:extLst>
              <a:ext uri="{FF2B5EF4-FFF2-40B4-BE49-F238E27FC236}">
                <a16:creationId xmlns:a16="http://schemas.microsoft.com/office/drawing/2014/main" id="{AD40F831-17BB-477C-4A27-EFB589125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7" y="212769"/>
            <a:ext cx="91154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CF4414E-C120-34BF-E0E4-6078BADD1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241" y="959868"/>
            <a:ext cx="648748" cy="46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rrow: Up 3">
            <a:extLst>
              <a:ext uri="{FF2B5EF4-FFF2-40B4-BE49-F238E27FC236}">
                <a16:creationId xmlns:a16="http://schemas.microsoft.com/office/drawing/2014/main" id="{4F15A048-4264-F718-8985-4CECC540E66E}"/>
              </a:ext>
            </a:extLst>
          </p:cNvPr>
          <p:cNvSpPr/>
          <p:nvPr/>
        </p:nvSpPr>
        <p:spPr>
          <a:xfrm rot="21203121">
            <a:off x="1524764" y="1569033"/>
            <a:ext cx="480476" cy="11503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E2F37E7-9F1B-6303-7B90-9B2572EB150C}"/>
              </a:ext>
            </a:extLst>
          </p:cNvPr>
          <p:cNvSpPr/>
          <p:nvPr/>
        </p:nvSpPr>
        <p:spPr>
          <a:xfrm>
            <a:off x="1460108" y="3168203"/>
            <a:ext cx="6138427" cy="4893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5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22930-AEB9-AA47-8452-2FC76F2EACB2}"/>
              </a:ext>
            </a:extLst>
          </p:cNvPr>
          <p:cNvSpPr txBox="1"/>
          <p:nvPr/>
        </p:nvSpPr>
        <p:spPr>
          <a:xfrm>
            <a:off x="143078" y="2814189"/>
            <a:ext cx="565105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Then Yahweh said, “My Spirit shall not strive with man forever”</a:t>
            </a:r>
            <a:endParaRPr kumimoji="0" lang="en-US" sz="4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2" name="Picture 2">
            <a:extLst>
              <a:ext uri="{FF2B5EF4-FFF2-40B4-BE49-F238E27FC236}">
                <a16:creationId xmlns:a16="http://schemas.microsoft.com/office/drawing/2014/main" id="{AD40F831-17BB-477C-4A27-EFB589125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7" y="212769"/>
            <a:ext cx="91154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CF4414E-C120-34BF-E0E4-6078BADD1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241" y="959868"/>
            <a:ext cx="648748" cy="46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rrow: Up 3">
            <a:extLst>
              <a:ext uri="{FF2B5EF4-FFF2-40B4-BE49-F238E27FC236}">
                <a16:creationId xmlns:a16="http://schemas.microsoft.com/office/drawing/2014/main" id="{4F15A048-4264-F718-8985-4CECC540E66E}"/>
              </a:ext>
            </a:extLst>
          </p:cNvPr>
          <p:cNvSpPr/>
          <p:nvPr/>
        </p:nvSpPr>
        <p:spPr>
          <a:xfrm rot="21203121">
            <a:off x="919855" y="1484625"/>
            <a:ext cx="480476" cy="11503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46321FB-3212-A0F2-2D6A-E9A28C2CB66F}"/>
              </a:ext>
            </a:extLst>
          </p:cNvPr>
          <p:cNvSpPr txBox="1"/>
          <p:nvPr/>
        </p:nvSpPr>
        <p:spPr>
          <a:xfrm>
            <a:off x="8525960" y="2983466"/>
            <a:ext cx="316484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ROMANS 2:4-11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305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D40F831-17BB-477C-4A27-EFB589125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7" y="212769"/>
            <a:ext cx="91154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CF4414E-C120-34BF-E0E4-6078BADD1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241" y="959868"/>
            <a:ext cx="648748" cy="46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88FD2A6-8AAC-E12E-47E1-FDF9B153E39F}"/>
              </a:ext>
            </a:extLst>
          </p:cNvPr>
          <p:cNvSpPr txBox="1"/>
          <p:nvPr/>
        </p:nvSpPr>
        <p:spPr>
          <a:xfrm>
            <a:off x="548640" y="2485686"/>
            <a:ext cx="11465169"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Peter 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…in the last days mockers will come with their mocking, following after their own lusts,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saying, “Where is the promise of His coming? For since the fathers fell asleep, all continues just as it was from the beginning of creation.”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when they maintain this, it escapes their notice that by the word of God the heavens existed long ago and the earth was formed out of water and by water,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through which the world at that time was destroyed, being deluged with water.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by His word the present heavens and earth are being reserved for fire, being kept for the day of judgment and destruction of ungodly men.</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4530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D40F831-17BB-477C-4A27-EFB589125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7" y="212769"/>
            <a:ext cx="91154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CF4414E-C120-34BF-E0E4-6078BADD1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241" y="959868"/>
            <a:ext cx="648748" cy="46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rrow: Up 3">
            <a:extLst>
              <a:ext uri="{FF2B5EF4-FFF2-40B4-BE49-F238E27FC236}">
                <a16:creationId xmlns:a16="http://schemas.microsoft.com/office/drawing/2014/main" id="{4F15A048-4264-F718-8985-4CECC540E66E}"/>
              </a:ext>
            </a:extLst>
          </p:cNvPr>
          <p:cNvSpPr/>
          <p:nvPr/>
        </p:nvSpPr>
        <p:spPr>
          <a:xfrm rot="18499909">
            <a:off x="3401765" y="338268"/>
            <a:ext cx="773812" cy="5895564"/>
          </a:xfrm>
          <a:prstGeom prst="up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88FD2A6-8AAC-E12E-47E1-FDF9B153E39F}"/>
              </a:ext>
            </a:extLst>
          </p:cNvPr>
          <p:cNvSpPr txBox="1"/>
          <p:nvPr/>
        </p:nvSpPr>
        <p:spPr>
          <a:xfrm>
            <a:off x="548640" y="2485686"/>
            <a:ext cx="11465169"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Peter 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…in the last days mockers will come with their mocking, following after their own lusts,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saying, “Where is the promise of His coming? For since the fathers fell asleep, all continues just as it was from the beginning of creation.”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when they maintain this, it escapes their notice that by the word of God the heavens existed long ago and the earth was formed out of water and by water,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through which the world at that time was destroyed, being deluged with water.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by His word the present heavens and earth are being reserved for fire, being kept for the day of judgment and destruction of ungodly men.</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4" name="Rectangle: Rounded Corners 13">
            <a:extLst>
              <a:ext uri="{FF2B5EF4-FFF2-40B4-BE49-F238E27FC236}">
                <a16:creationId xmlns:a16="http://schemas.microsoft.com/office/drawing/2014/main" id="{0B449E58-2232-951E-EBB1-B53A01F08E54}"/>
              </a:ext>
            </a:extLst>
          </p:cNvPr>
          <p:cNvSpPr/>
          <p:nvPr/>
        </p:nvSpPr>
        <p:spPr>
          <a:xfrm>
            <a:off x="1685838" y="5069653"/>
            <a:ext cx="10088820" cy="480322"/>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8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Up 3">
            <a:extLst>
              <a:ext uri="{FF2B5EF4-FFF2-40B4-BE49-F238E27FC236}">
                <a16:creationId xmlns:a16="http://schemas.microsoft.com/office/drawing/2014/main" id="{4F15A048-4264-F718-8985-4CECC540E66E}"/>
              </a:ext>
            </a:extLst>
          </p:cNvPr>
          <p:cNvSpPr/>
          <p:nvPr/>
        </p:nvSpPr>
        <p:spPr>
          <a:xfrm rot="3167287">
            <a:off x="9436805" y="774368"/>
            <a:ext cx="773812" cy="5895564"/>
          </a:xfrm>
          <a:prstGeom prst="upArrow">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E53621E-1A96-9CCC-25F3-8D095C6496A6}"/>
              </a:ext>
            </a:extLst>
          </p:cNvPr>
          <p:cNvSpPr txBox="1"/>
          <p:nvPr/>
        </p:nvSpPr>
        <p:spPr>
          <a:xfrm>
            <a:off x="548640" y="2485686"/>
            <a:ext cx="11465169"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Peter 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…in the last days mockers will come with their mocking, following after their own lusts,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saying, “Where is the promise of His coming? For since the fathers fell asleep, all continues just as it was from the beginning of creation.”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when they maintain this, it escapes their notice that by the word of God the heavens existed long ago and the earth was formed out of water and by water,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through which the world at that time was destroyed, being deluged with water.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by His word the present heavens and earth are being reserved for fire, being kept for the day of judgment and destruction of ungodly men.</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2" name="Picture 2">
            <a:extLst>
              <a:ext uri="{FF2B5EF4-FFF2-40B4-BE49-F238E27FC236}">
                <a16:creationId xmlns:a16="http://schemas.microsoft.com/office/drawing/2014/main" id="{AD40F831-17BB-477C-4A27-EFB589125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7" y="212769"/>
            <a:ext cx="91154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CF4414E-C120-34BF-E0E4-6078BADD1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241" y="959868"/>
            <a:ext cx="648748" cy="46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Rounded Corners 13">
            <a:extLst>
              <a:ext uri="{FF2B5EF4-FFF2-40B4-BE49-F238E27FC236}">
                <a16:creationId xmlns:a16="http://schemas.microsoft.com/office/drawing/2014/main" id="{0B449E58-2232-951E-EBB1-B53A01F08E54}"/>
              </a:ext>
            </a:extLst>
          </p:cNvPr>
          <p:cNvSpPr/>
          <p:nvPr/>
        </p:nvSpPr>
        <p:spPr>
          <a:xfrm>
            <a:off x="590554" y="5417810"/>
            <a:ext cx="11254443" cy="1469081"/>
          </a:xfrm>
          <a:prstGeom prst="round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778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53621E-1A96-9CCC-25F3-8D095C6496A6}"/>
              </a:ext>
            </a:extLst>
          </p:cNvPr>
          <p:cNvSpPr txBox="1"/>
          <p:nvPr/>
        </p:nvSpPr>
        <p:spPr>
          <a:xfrm>
            <a:off x="548640" y="2485686"/>
            <a:ext cx="9720775"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Peter 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Since all these things are to be destroyed in this way, what sort of people ought you to be in holy conduct and godliness,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looking for and hastening the coming of the day of God, because of which the heavens burning will be destroyed, and the elements will melt with intense heat!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2" name="Picture 2">
            <a:extLst>
              <a:ext uri="{FF2B5EF4-FFF2-40B4-BE49-F238E27FC236}">
                <a16:creationId xmlns:a16="http://schemas.microsoft.com/office/drawing/2014/main" id="{AD40F831-17BB-477C-4A27-EFB589125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7" y="212769"/>
            <a:ext cx="91154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CF4414E-C120-34BF-E0E4-6078BADD1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241" y="959868"/>
            <a:ext cx="648748" cy="46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4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53621E-1A96-9CCC-25F3-8D095C6496A6}"/>
              </a:ext>
            </a:extLst>
          </p:cNvPr>
          <p:cNvSpPr txBox="1"/>
          <p:nvPr/>
        </p:nvSpPr>
        <p:spPr>
          <a:xfrm>
            <a:off x="548640" y="2485686"/>
            <a:ext cx="9720775"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Peter 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alpha val="45000"/>
                  </a:srgbClr>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alpha val="45000"/>
                  </a:srgbClr>
                </a:solidFill>
                <a:effectLst/>
                <a:uLnTx/>
                <a:uFillTx/>
                <a:latin typeface="Palatino Linotype" panose="02040502050505030304" pitchFamily="18" charset="0"/>
                <a:ea typeface="+mn-ea"/>
                <a:cs typeface="+mn-cs"/>
              </a:rPr>
              <a:t>Since all these things are to be destroyed in this way, what sort of people ought you to be in holy conduct and godliness, </a:t>
            </a:r>
            <a:r>
              <a:rPr kumimoji="0" lang="en-US" sz="2800" b="1" i="0" u="none" strike="noStrike" kern="1200" cap="none" spc="0" normalizeH="0" baseline="30000" noProof="0" dirty="0">
                <a:ln>
                  <a:noFill/>
                </a:ln>
                <a:solidFill>
                  <a:srgbClr val="000000">
                    <a:alpha val="45000"/>
                  </a:srgbClr>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alpha val="45000"/>
                  </a:srgbClr>
                </a:solidFill>
                <a:effectLst/>
                <a:uLnTx/>
                <a:uFillTx/>
                <a:latin typeface="Palatino Linotype" panose="02040502050505030304" pitchFamily="18" charset="0"/>
                <a:ea typeface="+mn-ea"/>
                <a:cs typeface="+mn-cs"/>
              </a:rPr>
              <a:t>looking for and hastening the coming of the day of God, because of which the heavens burning will be destroyed, and the elements will melt with intense heat!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according to His promise we are looking for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new heavens and a new earth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in which righteousness dwells.</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2" name="Picture 2">
            <a:extLst>
              <a:ext uri="{FF2B5EF4-FFF2-40B4-BE49-F238E27FC236}">
                <a16:creationId xmlns:a16="http://schemas.microsoft.com/office/drawing/2014/main" id="{AD40F831-17BB-477C-4A27-EFB589125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7" y="212769"/>
            <a:ext cx="91154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CF4414E-C120-34BF-E0E4-6078BADD1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241" y="959868"/>
            <a:ext cx="648748" cy="46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1AA1827A-9B1D-84F4-B882-108C1917A639}"/>
              </a:ext>
            </a:extLst>
          </p:cNvPr>
          <p:cNvSpPr txBox="1"/>
          <p:nvPr/>
        </p:nvSpPr>
        <p:spPr>
          <a:xfrm>
            <a:off x="2323569" y="5691124"/>
            <a:ext cx="677822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6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Then Yahweh said, “My Spirit shall not strive with man forever”</a:t>
            </a:r>
            <a:endParaRPr kumimoji="0" lang="en-US" sz="4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17714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F1308-959A-7282-834E-DFD5D5F1B4D3}"/>
              </a:ext>
            </a:extLst>
          </p:cNvPr>
          <p:cNvPicPr>
            <a:picLocks noChangeAspect="1"/>
          </p:cNvPicPr>
          <p:nvPr/>
        </p:nvPicPr>
        <p:blipFill rotWithShape="1">
          <a:blip r:embed="rId2"/>
          <a:srcRect r="69812"/>
          <a:stretch/>
        </p:blipFill>
        <p:spPr>
          <a:xfrm>
            <a:off x="0" y="-23327"/>
            <a:ext cx="7498080" cy="7983758"/>
          </a:xfrm>
          <a:prstGeom prst="rect">
            <a:avLst/>
          </a:prstGeom>
        </p:spPr>
      </p:pic>
    </p:spTree>
    <p:extLst>
      <p:ext uri="{BB962C8B-B14F-4D97-AF65-F5344CB8AC3E}">
        <p14:creationId xmlns:p14="http://schemas.microsoft.com/office/powerpoint/2010/main" val="236373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F1308-959A-7282-834E-DFD5D5F1B4D3}"/>
              </a:ext>
            </a:extLst>
          </p:cNvPr>
          <p:cNvPicPr>
            <a:picLocks noChangeAspect="1"/>
          </p:cNvPicPr>
          <p:nvPr/>
        </p:nvPicPr>
        <p:blipFill rotWithShape="1">
          <a:blip r:embed="rId2"/>
          <a:srcRect t="10406" r="86747" b="85534"/>
          <a:stretch/>
        </p:blipFill>
        <p:spPr>
          <a:xfrm>
            <a:off x="0" y="834390"/>
            <a:ext cx="8010144" cy="788670"/>
          </a:xfrm>
          <a:prstGeom prst="rect">
            <a:avLst/>
          </a:prstGeom>
        </p:spPr>
      </p:pic>
      <p:sp>
        <p:nvSpPr>
          <p:cNvPr id="2" name="TextBox 1">
            <a:extLst>
              <a:ext uri="{FF2B5EF4-FFF2-40B4-BE49-F238E27FC236}">
                <a16:creationId xmlns:a16="http://schemas.microsoft.com/office/drawing/2014/main" id="{EB43E34E-F932-1B1D-DD45-D153F80A8266}"/>
              </a:ext>
            </a:extLst>
          </p:cNvPr>
          <p:cNvSpPr txBox="1"/>
          <p:nvPr/>
        </p:nvSpPr>
        <p:spPr>
          <a:xfrm>
            <a:off x="2588654" y="2562896"/>
            <a:ext cx="7199290" cy="233910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War in Ukraine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Earthquake in Syria &amp; Turkey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Train Derailment in Palestine OH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Tornado in Mississippi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654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7FCB22-27B1-8220-9CBE-0981D4C09D97}"/>
              </a:ext>
            </a:extLst>
          </p:cNvPr>
          <p:cNvPicPr>
            <a:picLocks noChangeAspect="1"/>
          </p:cNvPicPr>
          <p:nvPr/>
        </p:nvPicPr>
        <p:blipFill rotWithShape="1">
          <a:blip r:embed="rId2"/>
          <a:srcRect t="41498" r="71014" b="39721"/>
          <a:stretch/>
        </p:blipFill>
        <p:spPr>
          <a:xfrm>
            <a:off x="-1" y="11430"/>
            <a:ext cx="9714017" cy="2023110"/>
          </a:xfrm>
          <a:prstGeom prst="rect">
            <a:avLst/>
          </a:prstGeom>
        </p:spPr>
      </p:pic>
      <p:pic>
        <p:nvPicPr>
          <p:cNvPr id="8" name="Picture 7">
            <a:extLst>
              <a:ext uri="{FF2B5EF4-FFF2-40B4-BE49-F238E27FC236}">
                <a16:creationId xmlns:a16="http://schemas.microsoft.com/office/drawing/2014/main" id="{921C5919-423D-5913-F00E-58EB0BF95E4B}"/>
              </a:ext>
            </a:extLst>
          </p:cNvPr>
          <p:cNvPicPr>
            <a:picLocks noChangeAspect="1"/>
          </p:cNvPicPr>
          <p:nvPr/>
        </p:nvPicPr>
        <p:blipFill rotWithShape="1">
          <a:blip r:embed="rId2"/>
          <a:srcRect t="21125" r="71014" b="61048"/>
          <a:stretch/>
        </p:blipFill>
        <p:spPr>
          <a:xfrm>
            <a:off x="-2" y="1685925"/>
            <a:ext cx="9714017" cy="1920240"/>
          </a:xfrm>
          <a:prstGeom prst="rect">
            <a:avLst/>
          </a:prstGeom>
        </p:spPr>
      </p:pic>
      <p:pic>
        <p:nvPicPr>
          <p:cNvPr id="7" name="Picture 6">
            <a:extLst>
              <a:ext uri="{FF2B5EF4-FFF2-40B4-BE49-F238E27FC236}">
                <a16:creationId xmlns:a16="http://schemas.microsoft.com/office/drawing/2014/main" id="{AC667788-FF89-08EA-9E95-A9D18F409EAB}"/>
              </a:ext>
            </a:extLst>
          </p:cNvPr>
          <p:cNvPicPr>
            <a:picLocks noChangeAspect="1"/>
          </p:cNvPicPr>
          <p:nvPr/>
        </p:nvPicPr>
        <p:blipFill rotWithShape="1">
          <a:blip r:embed="rId3"/>
          <a:srcRect t="21125" r="70994" b="60127"/>
          <a:stretch/>
        </p:blipFill>
        <p:spPr>
          <a:xfrm>
            <a:off x="0" y="3240405"/>
            <a:ext cx="9738213" cy="2023110"/>
          </a:xfrm>
          <a:prstGeom prst="rect">
            <a:avLst/>
          </a:prstGeom>
        </p:spPr>
      </p:pic>
      <p:pic>
        <p:nvPicPr>
          <p:cNvPr id="10" name="Picture 9">
            <a:extLst>
              <a:ext uri="{FF2B5EF4-FFF2-40B4-BE49-F238E27FC236}">
                <a16:creationId xmlns:a16="http://schemas.microsoft.com/office/drawing/2014/main" id="{0AD2BC88-DAB8-4668-E2EF-5671A1BADB3C}"/>
              </a:ext>
            </a:extLst>
          </p:cNvPr>
          <p:cNvPicPr>
            <a:picLocks noChangeAspect="1"/>
          </p:cNvPicPr>
          <p:nvPr/>
        </p:nvPicPr>
        <p:blipFill rotWithShape="1">
          <a:blip r:embed="rId2"/>
          <a:srcRect t="61765" r="71014" b="20833"/>
          <a:stretch/>
        </p:blipFill>
        <p:spPr>
          <a:xfrm>
            <a:off x="-1" y="4983480"/>
            <a:ext cx="9714017" cy="1874520"/>
          </a:xfrm>
          <a:prstGeom prst="rect">
            <a:avLst/>
          </a:prstGeom>
        </p:spPr>
      </p:pic>
    </p:spTree>
    <p:extLst>
      <p:ext uri="{BB962C8B-B14F-4D97-AF65-F5344CB8AC3E}">
        <p14:creationId xmlns:p14="http://schemas.microsoft.com/office/powerpoint/2010/main" val="307661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6BD92A-3F0C-12D3-5DF2-09A55B83F7B0}"/>
              </a:ext>
            </a:extLst>
          </p:cNvPr>
          <p:cNvSpPr txBox="1"/>
          <p:nvPr/>
        </p:nvSpPr>
        <p:spPr>
          <a:xfrm>
            <a:off x="3670483" y="3095973"/>
            <a:ext cx="8511126" cy="35394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Hebrews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God, having spoken long ago to the fathers in the prophets in many portions and in many ways,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in these last days spoke to us in His Son, whom He appointed heir of all things, through whom also He made the worlds,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who is the radiance of His glory and the exact representation of His nature, and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upholds all things by the word of His power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6" name="TextBox 5">
            <a:extLst>
              <a:ext uri="{FF2B5EF4-FFF2-40B4-BE49-F238E27FC236}">
                <a16:creationId xmlns:a16="http://schemas.microsoft.com/office/drawing/2014/main" id="{E9222930-AEB9-AA47-8452-2FC76F2EACB2}"/>
              </a:ext>
            </a:extLst>
          </p:cNvPr>
          <p:cNvSpPr txBox="1"/>
          <p:nvPr/>
        </p:nvSpPr>
        <p:spPr>
          <a:xfrm>
            <a:off x="216455" y="185343"/>
            <a:ext cx="6521683"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8:22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While all the days of the earth remain,</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Seedtime and harvest,</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cold and heat,</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summer and winter,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day and night</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Shall not cease.</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82B0884B-4C5B-ADD7-EA07-4EF3B8DAD64D}"/>
              </a:ext>
            </a:extLst>
          </p:cNvPr>
          <p:cNvSpPr txBox="1"/>
          <p:nvPr/>
        </p:nvSpPr>
        <p:spPr>
          <a:xfrm rot="19291431">
            <a:off x="840395" y="3545122"/>
            <a:ext cx="3099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Overpopulation</a:t>
            </a:r>
          </a:p>
        </p:txBody>
      </p:sp>
      <p:sp>
        <p:nvSpPr>
          <p:cNvPr id="8" name="TextBox 7">
            <a:extLst>
              <a:ext uri="{FF2B5EF4-FFF2-40B4-BE49-F238E27FC236}">
                <a16:creationId xmlns:a16="http://schemas.microsoft.com/office/drawing/2014/main" id="{AE16B754-A6D7-B731-978F-894C50605920}"/>
              </a:ext>
            </a:extLst>
          </p:cNvPr>
          <p:cNvSpPr txBox="1"/>
          <p:nvPr/>
        </p:nvSpPr>
        <p:spPr>
          <a:xfrm rot="913204">
            <a:off x="5546749" y="2110549"/>
            <a:ext cx="31067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rPr>
              <a:t>Nuclear Winter</a:t>
            </a:r>
          </a:p>
        </p:txBody>
      </p:sp>
      <p:sp>
        <p:nvSpPr>
          <p:cNvPr id="9" name="TextBox 8">
            <a:extLst>
              <a:ext uri="{FF2B5EF4-FFF2-40B4-BE49-F238E27FC236}">
                <a16:creationId xmlns:a16="http://schemas.microsoft.com/office/drawing/2014/main" id="{C78B5581-9BF2-2226-A446-84B30FA71BDB}"/>
              </a:ext>
            </a:extLst>
          </p:cNvPr>
          <p:cNvSpPr txBox="1"/>
          <p:nvPr/>
        </p:nvSpPr>
        <p:spPr>
          <a:xfrm rot="20464480">
            <a:off x="9159076" y="2464339"/>
            <a:ext cx="31294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cs typeface="+mn-cs"/>
              </a:rPr>
              <a:t>Climate Change</a:t>
            </a:r>
          </a:p>
        </p:txBody>
      </p:sp>
      <p:sp>
        <p:nvSpPr>
          <p:cNvPr id="10" name="TextBox 9">
            <a:extLst>
              <a:ext uri="{FF2B5EF4-FFF2-40B4-BE49-F238E27FC236}">
                <a16:creationId xmlns:a16="http://schemas.microsoft.com/office/drawing/2014/main" id="{15EFF3F0-3A59-61BD-584A-9C5422AFA7CD}"/>
              </a:ext>
            </a:extLst>
          </p:cNvPr>
          <p:cNvSpPr txBox="1"/>
          <p:nvPr/>
        </p:nvSpPr>
        <p:spPr>
          <a:xfrm rot="19489749">
            <a:off x="9281369" y="1002283"/>
            <a:ext cx="229461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A5A5A5">
                    <a:lumMod val="75000"/>
                  </a:srgbClr>
                </a:solidFill>
                <a:effectLst/>
                <a:uLnTx/>
                <a:uFillTx/>
                <a:latin typeface="Cambria" panose="02040503050406030204" pitchFamily="18" charset="0"/>
                <a:ea typeface="Cambria" panose="02040503050406030204" pitchFamily="18" charset="0"/>
                <a:cs typeface="+mn-cs"/>
              </a:rPr>
              <a:t>Acid Rain</a:t>
            </a:r>
          </a:p>
        </p:txBody>
      </p:sp>
    </p:spTree>
    <p:extLst>
      <p:ext uri="{BB962C8B-B14F-4D97-AF65-F5344CB8AC3E}">
        <p14:creationId xmlns:p14="http://schemas.microsoft.com/office/powerpoint/2010/main" val="23204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6BD92A-3F0C-12D3-5DF2-09A55B83F7B0}"/>
              </a:ext>
            </a:extLst>
          </p:cNvPr>
          <p:cNvSpPr txBox="1"/>
          <p:nvPr/>
        </p:nvSpPr>
        <p:spPr>
          <a:xfrm>
            <a:off x="1692328" y="0"/>
            <a:ext cx="8807344" cy="36009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Hebrews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God, having spoken long ago to the fathers in the prophets in many portions and in many ways,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in these last days spoke to us in His Son, whom He appointed heir of all things, through whom also He made the worlds,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who is the radiance of His glory and the exact representation of His nature, and </a:t>
            </a:r>
            <a:r>
              <a:rPr kumimoji="0" lang="en-US" sz="32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upholds all things by the word of His power</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9" name="TextBox 8">
            <a:extLst>
              <a:ext uri="{FF2B5EF4-FFF2-40B4-BE49-F238E27FC236}">
                <a16:creationId xmlns:a16="http://schemas.microsoft.com/office/drawing/2014/main" id="{0183F5D8-6D2B-B810-2C61-801E11A7C951}"/>
              </a:ext>
            </a:extLst>
          </p:cNvPr>
          <p:cNvSpPr txBox="1"/>
          <p:nvPr/>
        </p:nvSpPr>
        <p:spPr>
          <a:xfrm>
            <a:off x="566670" y="149978"/>
            <a:ext cx="11410682"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Isaiah 8</a:t>
            </a:r>
            <a:endPar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are not to fear what they fear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you shall not tremble.</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It is Yahweh of hosts whom you should regard as holy.</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shall be your fear,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shall be your cause of trembling.</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625015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9DE239-B950-3B19-2E10-8007E1335EC9}"/>
              </a:ext>
            </a:extLst>
          </p:cNvPr>
          <p:cNvSpPr txBox="1"/>
          <p:nvPr/>
        </p:nvSpPr>
        <p:spPr>
          <a:xfrm>
            <a:off x="566670" y="2396747"/>
            <a:ext cx="1018719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Peter 3</a:t>
            </a:r>
            <a:endPar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who is there to harm you if you prove zealous for what is good?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4" name="TextBox 3">
            <a:extLst>
              <a:ext uri="{FF2B5EF4-FFF2-40B4-BE49-F238E27FC236}">
                <a16:creationId xmlns:a16="http://schemas.microsoft.com/office/drawing/2014/main" id="{416FC5BA-52F6-2A30-5012-2A799D651E9D}"/>
              </a:ext>
            </a:extLst>
          </p:cNvPr>
          <p:cNvSpPr txBox="1"/>
          <p:nvPr/>
        </p:nvSpPr>
        <p:spPr>
          <a:xfrm>
            <a:off x="566670" y="149978"/>
            <a:ext cx="11410682"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Isaiah 8</a:t>
            </a:r>
            <a:endPar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are not to fear what they fear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you shall not tremble.</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It is Yahweh of hosts whom you should regard as holy.</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shall be your fear,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shall be your cause of trembling.</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241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9DE239-B950-3B19-2E10-8007E1335EC9}"/>
              </a:ext>
            </a:extLst>
          </p:cNvPr>
          <p:cNvSpPr txBox="1"/>
          <p:nvPr/>
        </p:nvSpPr>
        <p:spPr>
          <a:xfrm>
            <a:off x="566670" y="2396747"/>
            <a:ext cx="10187190"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Peter 3</a:t>
            </a:r>
            <a:endPar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who is there to harm you if you prove zealous for what is good?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even if you should suffer for the sake of righteousness, you are blessed. </a:t>
            </a:r>
            <a:r>
              <a:rPr kumimoji="0" lang="en-US" sz="2800" b="1"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And do not fear their fear, and do not be troubled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sanctify Christ as Lord in your hearts, always being ready to make a defense to everyone who asks you to give an account for the hope that is in you, yet with gentleness and fear,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having a good conscience so that in the thing in which you are slandered, those who disparage your good conduct in Christ will be put to shame.</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4" name="TextBox 3">
            <a:extLst>
              <a:ext uri="{FF2B5EF4-FFF2-40B4-BE49-F238E27FC236}">
                <a16:creationId xmlns:a16="http://schemas.microsoft.com/office/drawing/2014/main" id="{416FC5BA-52F6-2A30-5012-2A799D651E9D}"/>
              </a:ext>
            </a:extLst>
          </p:cNvPr>
          <p:cNvSpPr txBox="1"/>
          <p:nvPr/>
        </p:nvSpPr>
        <p:spPr>
          <a:xfrm>
            <a:off x="566670" y="149978"/>
            <a:ext cx="11410682"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Isaiah 8</a:t>
            </a:r>
            <a:endPar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are not to fear what they fear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you shall not tremble.</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It is Yahweh of hosts whom you should regard as holy.</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shall be your fear,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shall be your cause of trembling.</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64495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6FC5BA-52F6-2A30-5012-2A799D651E9D}"/>
              </a:ext>
            </a:extLst>
          </p:cNvPr>
          <p:cNvSpPr txBox="1"/>
          <p:nvPr/>
        </p:nvSpPr>
        <p:spPr>
          <a:xfrm>
            <a:off x="566670" y="149978"/>
            <a:ext cx="11410682"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Isaiah 8</a:t>
            </a:r>
            <a:endPar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are not to fear what they fear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you shall not tremble.</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a:t>
            </a:r>
            <a:r>
              <a:rPr kumimoji="0" lang="en-US" sz="2800" b="0"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It is Yahweh of hosts whom you should regard as holy.</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shall be your fear,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shall be your cause of trembling.</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EA7CEB1A-E718-2557-CDAD-47D20EA3B406}"/>
              </a:ext>
            </a:extLst>
          </p:cNvPr>
          <p:cNvSpPr txBox="1"/>
          <p:nvPr/>
        </p:nvSpPr>
        <p:spPr>
          <a:xfrm>
            <a:off x="785610" y="2832055"/>
            <a:ext cx="10625071"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Jesus’ instruction to the 12 apostles…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10</a:t>
            </a:r>
            <a:endParaRPr kumimoji="0" lang="en-US" sz="2800" b="1" i="0" u="sng"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“Behold, I send you out as sheep in the midst of wolves; so be shrewd as serpents and innocent as doves.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beware of men, for they will deliver you over to the courts and flog you in their synagogues…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28 </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And do not fear those who kill the body but are unable to kill the soul; but rather fear Him who is able to destroy both soul and body in hell.</a:t>
            </a:r>
            <a:endParaRPr kumimoji="0" lang="en-US" sz="2800" b="0"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1211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1757</Words>
  <Application>Microsoft Office PowerPoint</Application>
  <PresentationFormat>Widescreen</PresentationFormat>
  <Paragraphs>65</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vt:lpstr>
      <vt:lpstr>Palatino Linotype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2023-03-26T15:57:02Z</dcterms:created>
  <dcterms:modified xsi:type="dcterms:W3CDTF">2023-03-26T15:57:24Z</dcterms:modified>
</cp:coreProperties>
</file>