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820000"/>
    <a:srgbClr val="213965"/>
    <a:srgbClr val="203862"/>
    <a:srgbClr val="990099"/>
    <a:srgbClr val="700000"/>
    <a:srgbClr val="640000"/>
    <a:srgbClr val="6F5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4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9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0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9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9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6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2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7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9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D36C-4BC8-4897-9C39-1379FD8282E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F498F-B1C0-4A9E-9F77-8F872EA2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1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06593"/>
            <a:ext cx="9144000" cy="80795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6F516E"/>
                </a:solidFill>
                <a:latin typeface="Freestyle Script" panose="030804020302050B0404" pitchFamily="66" charset="0"/>
              </a:rPr>
              <a:t/>
            </a:r>
            <a:br>
              <a:rPr lang="en-US" dirty="0" smtClean="0">
                <a:solidFill>
                  <a:srgbClr val="6F516E"/>
                </a:solidFill>
                <a:latin typeface="Freestyle Script" panose="030804020302050B0404" pitchFamily="66" charset="0"/>
              </a:rPr>
            </a:br>
            <a:r>
              <a:rPr lang="en-US" dirty="0">
                <a:solidFill>
                  <a:srgbClr val="6F516E"/>
                </a:solidFill>
                <a:latin typeface="Freestyle Script" panose="030804020302050B0404" pitchFamily="66" charset="0"/>
              </a:rPr>
              <a:t/>
            </a:r>
            <a:br>
              <a:rPr lang="en-US" dirty="0">
                <a:solidFill>
                  <a:srgbClr val="6F516E"/>
                </a:solidFill>
                <a:latin typeface="Freestyle Script" panose="030804020302050B0404" pitchFamily="66" charset="0"/>
              </a:rPr>
            </a:br>
            <a:r>
              <a:rPr lang="en-US" dirty="0" smtClean="0">
                <a:solidFill>
                  <a:srgbClr val="6F516E"/>
                </a:solidFill>
                <a:latin typeface="Freestyle Script" panose="030804020302050B0404" pitchFamily="66" charset="0"/>
              </a:rPr>
              <a:t/>
            </a:r>
            <a:br>
              <a:rPr lang="en-US" dirty="0" smtClean="0">
                <a:solidFill>
                  <a:srgbClr val="6F516E"/>
                </a:solidFill>
                <a:latin typeface="Freestyle Script" panose="030804020302050B0404" pitchFamily="66" charset="0"/>
              </a:rPr>
            </a:br>
            <a:r>
              <a:rPr lang="en-US" dirty="0">
                <a:solidFill>
                  <a:srgbClr val="6F516E"/>
                </a:solidFill>
                <a:latin typeface="Freestyle Script" panose="030804020302050B0404" pitchFamily="66" charset="0"/>
              </a:rPr>
              <a:t/>
            </a:r>
            <a:br>
              <a:rPr lang="en-US" dirty="0">
                <a:solidFill>
                  <a:srgbClr val="6F516E"/>
                </a:solidFill>
                <a:latin typeface="Freestyle Script" panose="030804020302050B0404" pitchFamily="66" charset="0"/>
              </a:rPr>
            </a:br>
            <a:r>
              <a:rPr lang="en-US" dirty="0" smtClean="0">
                <a:solidFill>
                  <a:srgbClr val="6F516E"/>
                </a:solidFill>
                <a:latin typeface="Freestyle Script" panose="030804020302050B0404" pitchFamily="66" charset="0"/>
              </a:rPr>
              <a:t/>
            </a:r>
            <a:br>
              <a:rPr lang="en-US" dirty="0" smtClean="0">
                <a:solidFill>
                  <a:srgbClr val="6F516E"/>
                </a:solidFill>
                <a:latin typeface="Freestyle Script" panose="030804020302050B0404" pitchFamily="66" charset="0"/>
              </a:rPr>
            </a:br>
            <a:r>
              <a:rPr lang="en-US" dirty="0" smtClean="0">
                <a:solidFill>
                  <a:srgbClr val="800080"/>
                </a:solidFill>
                <a:latin typeface="Freestyle Script" panose="030804020302050B0404" pitchFamily="66" charset="0"/>
              </a:rPr>
              <a:t>Faith is the Victory</a:t>
            </a:r>
            <a:endParaRPr lang="en-US" dirty="0">
              <a:solidFill>
                <a:srgbClr val="80008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3372"/>
            <a:ext cx="9144000" cy="66726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80"/>
                </a:solidFill>
                <a:latin typeface="Freestyle Script" panose="030804020302050B0404" pitchFamily="66" charset="0"/>
              </a:rPr>
              <a:t>John 5:1-5</a:t>
            </a:r>
            <a:endParaRPr lang="en-US" sz="3200" dirty="0">
              <a:solidFill>
                <a:srgbClr val="80008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789"/>
            <a:ext cx="10515600" cy="8649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990099"/>
                </a:solidFill>
                <a:latin typeface="Freestyle Script" panose="030804020302050B0404" pitchFamily="66" charset="0"/>
              </a:rPr>
              <a:t>What </a:t>
            </a:r>
            <a:r>
              <a:rPr lang="en-US" b="1" dirty="0">
                <a:solidFill>
                  <a:srgbClr val="990099"/>
                </a:solidFill>
                <a:latin typeface="Freestyle Script" panose="030804020302050B0404" pitchFamily="66" charset="0"/>
              </a:rPr>
              <a:t>is Faith?  Seen in Impact:  Heb.11:1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8184"/>
            <a:ext cx="10515600" cy="4842433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</a:rPr>
              <a:t>“Conviction”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of things not seen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.” 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El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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engcos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signifies such a conviction as is produced in the mind by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	the demonstration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of a problem, after which we see from it that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	the thing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cannot but be.       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b. defined by logicians, "A demonstration of the certainly of a thing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	by sure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arguments and indubitable reasons." 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 Aristotle uses it for a mathematical demonstration:   cf. 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I Pet. 3:15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 verb form used in   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I Cor. 14:24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(reproved); adjective: 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Titus 1:9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9644"/>
            <a:ext cx="10515600" cy="9061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800080"/>
                </a:solidFill>
                <a:latin typeface="Freestyle Script" panose="030804020302050B0404" pitchFamily="66" charset="0"/>
              </a:rPr>
              <a:t>Four Ways to Believe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514"/>
            <a:ext cx="10515600" cy="4718866"/>
          </a:xfrm>
        </p:spPr>
        <p:txBody>
          <a:bodyPr/>
          <a:lstStyle/>
          <a:p>
            <a:r>
              <a:rPr lang="en-US" sz="3200" u="sng" dirty="0">
                <a:solidFill>
                  <a:srgbClr val="213965"/>
                </a:solidFill>
              </a:rPr>
              <a:t>Without Evidence:  </a:t>
            </a:r>
            <a:r>
              <a:rPr lang="en-US" sz="3200" u="sng" dirty="0" smtClean="0">
                <a:solidFill>
                  <a:srgbClr val="213965"/>
                </a:solidFill>
              </a:rPr>
              <a:t>Superstition</a:t>
            </a:r>
          </a:p>
          <a:p>
            <a:endParaRPr lang="en-US" sz="3200" dirty="0" smtClean="0">
              <a:solidFill>
                <a:srgbClr val="213965"/>
              </a:solidFill>
            </a:endParaRPr>
          </a:p>
          <a:p>
            <a:r>
              <a:rPr lang="en-US" sz="3200" u="sng" dirty="0" smtClean="0">
                <a:solidFill>
                  <a:srgbClr val="213965"/>
                </a:solidFill>
              </a:rPr>
              <a:t>Contrary to Evidence:  Prejudice</a:t>
            </a:r>
          </a:p>
          <a:p>
            <a:endParaRPr lang="en-US" sz="3200" dirty="0" smtClean="0">
              <a:solidFill>
                <a:srgbClr val="213965"/>
              </a:solidFill>
            </a:endParaRPr>
          </a:p>
          <a:p>
            <a:r>
              <a:rPr lang="en-US" sz="3200" u="sng" dirty="0" smtClean="0">
                <a:solidFill>
                  <a:srgbClr val="213965"/>
                </a:solidFill>
              </a:rPr>
              <a:t>Misunderstand </a:t>
            </a:r>
            <a:r>
              <a:rPr lang="en-US" sz="3200" u="sng" dirty="0">
                <a:solidFill>
                  <a:srgbClr val="213965"/>
                </a:solidFill>
              </a:rPr>
              <a:t>Evidence: </a:t>
            </a:r>
            <a:r>
              <a:rPr lang="en-US" sz="3200" u="sng" dirty="0" smtClean="0">
                <a:solidFill>
                  <a:srgbClr val="213965"/>
                </a:solidFill>
              </a:rPr>
              <a:t>Delusion, Mistaken</a:t>
            </a:r>
          </a:p>
          <a:p>
            <a:pPr marL="0" indent="0">
              <a:buNone/>
            </a:pPr>
            <a:endParaRPr lang="en-US" sz="3200" dirty="0">
              <a:solidFill>
                <a:srgbClr val="213965"/>
              </a:solidFill>
            </a:endParaRPr>
          </a:p>
          <a:p>
            <a:r>
              <a:rPr lang="en-US" sz="3200" i="1" u="sng" dirty="0">
                <a:solidFill>
                  <a:srgbClr val="213965"/>
                </a:solidFill>
              </a:rPr>
              <a:t>According </a:t>
            </a:r>
            <a:r>
              <a:rPr lang="en-US" sz="3200" u="sng" dirty="0">
                <a:solidFill>
                  <a:srgbClr val="213965"/>
                </a:solidFill>
              </a:rPr>
              <a:t>to Evidence, Though Not Seen: Faith  </a:t>
            </a:r>
            <a:endParaRPr lang="en-US" sz="3200" dirty="0">
              <a:solidFill>
                <a:srgbClr val="21396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3169"/>
            <a:ext cx="10515600" cy="78259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800080"/>
                </a:solidFill>
                <a:latin typeface="Freestyle Script" panose="030804020302050B0404" pitchFamily="66" charset="0"/>
              </a:rPr>
              <a:t>How Faith Comes: Jn. </a:t>
            </a:r>
            <a:r>
              <a:rPr lang="en-US" sz="4800" dirty="0" smtClean="0">
                <a:solidFill>
                  <a:srgbClr val="800080"/>
                </a:solidFill>
                <a:latin typeface="Freestyle Script" panose="030804020302050B0404" pitchFamily="66" charset="0"/>
              </a:rPr>
              <a:t>20:20-21; Acts 2:36-37</a:t>
            </a:r>
            <a:endParaRPr lang="en-US" sz="4800" dirty="0">
              <a:solidFill>
                <a:srgbClr val="80008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642" y="1647569"/>
            <a:ext cx="10659763" cy="4868562"/>
          </a:xfrm>
        </p:spPr>
        <p:txBody>
          <a:bodyPr/>
          <a:lstStyle/>
          <a:p>
            <a:r>
              <a:rPr lang="en-US" dirty="0"/>
              <a:t>E.g., </a:t>
            </a:r>
            <a:r>
              <a:rPr lang="en-US" dirty="0" smtClean="0"/>
              <a:t>Acts </a:t>
            </a:r>
            <a:r>
              <a:rPr lang="en-US" dirty="0"/>
              <a:t>16:14: </a:t>
            </a:r>
            <a:r>
              <a:rPr lang="en-US" dirty="0" smtClean="0"/>
              <a:t>“Lydia… </a:t>
            </a:r>
            <a:r>
              <a:rPr lang="en-US" dirty="0" smtClean="0">
                <a:solidFill>
                  <a:srgbClr val="FF0000"/>
                </a:solidFill>
              </a:rPr>
              <a:t>heard us,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whose heart the Lord opened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give heed to </a:t>
            </a:r>
            <a:r>
              <a:rPr lang="en-US" dirty="0"/>
              <a:t>(not to believe, but to obey) the things which </a:t>
            </a:r>
            <a:r>
              <a:rPr lang="en-US" dirty="0" smtClean="0"/>
              <a:t>were</a:t>
            </a:r>
          </a:p>
          <a:p>
            <a:pPr marL="0" indent="0">
              <a:buNone/>
            </a:pPr>
            <a:r>
              <a:rPr lang="en-US" dirty="0" smtClean="0"/>
              <a:t>   spoken</a:t>
            </a:r>
            <a:endParaRPr lang="en-US" dirty="0"/>
          </a:p>
          <a:p>
            <a:r>
              <a:rPr lang="en-US" dirty="0" smtClean="0"/>
              <a:t> God used what </a:t>
            </a:r>
            <a:r>
              <a:rPr lang="en-US" dirty="0">
                <a:solidFill>
                  <a:srgbClr val="FF0000"/>
                </a:solidFill>
              </a:rPr>
              <a:t>she heard </a:t>
            </a:r>
            <a:r>
              <a:rPr lang="en-US" dirty="0" smtClean="0"/>
              <a:t>to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open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her heart </a:t>
            </a:r>
            <a:r>
              <a:rPr lang="en-US" dirty="0"/>
              <a:t>to </a:t>
            </a:r>
            <a:r>
              <a:rPr lang="en-US" dirty="0">
                <a:solidFill>
                  <a:schemeClr val="accent6"/>
                </a:solidFill>
              </a:rPr>
              <a:t>give heed</a:t>
            </a:r>
            <a:r>
              <a:rPr lang="en-US" dirty="0"/>
              <a:t>, or obey. </a:t>
            </a:r>
            <a:endParaRPr lang="en-US" dirty="0" smtClean="0"/>
          </a:p>
          <a:p>
            <a:r>
              <a:rPr lang="en-US" dirty="0" smtClean="0"/>
              <a:t>Believing </a:t>
            </a:r>
            <a:r>
              <a:rPr lang="en-US" dirty="0"/>
              <a:t>what was said, she obeyed. What opened? </a:t>
            </a:r>
            <a:r>
              <a:rPr lang="en-US" dirty="0">
                <a:solidFill>
                  <a:srgbClr val="FF0000"/>
                </a:solidFill>
              </a:rPr>
              <a:t>What she heard</a:t>
            </a:r>
            <a:r>
              <a:rPr lang="en-US" dirty="0"/>
              <a:t>.  </a:t>
            </a:r>
          </a:p>
          <a:p>
            <a:r>
              <a:rPr lang="en-US" dirty="0"/>
              <a:t>Compare: </a:t>
            </a:r>
            <a:r>
              <a:rPr lang="en-US" u="sng" dirty="0"/>
              <a:t> </a:t>
            </a:r>
            <a:r>
              <a:rPr lang="en-US" dirty="0"/>
              <a:t>Acts 2:37: “ </a:t>
            </a:r>
            <a:r>
              <a:rPr lang="en-US" dirty="0">
                <a:solidFill>
                  <a:srgbClr val="FF0000"/>
                </a:solidFill>
              </a:rPr>
              <a:t>When they heard</a:t>
            </a:r>
            <a:r>
              <a:rPr lang="en-US" dirty="0"/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they were pricked in their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heart, i.e., hearts opened</a:t>
            </a:r>
            <a:r>
              <a:rPr lang="en-US" dirty="0" smtClean="0"/>
              <a:t>, </a:t>
            </a:r>
            <a:r>
              <a:rPr lang="en-US" dirty="0"/>
              <a:t>they said, ‘what shall we </a:t>
            </a:r>
            <a:r>
              <a:rPr lang="en-US" dirty="0" smtClean="0"/>
              <a:t>DO’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gave heed</a:t>
            </a:r>
            <a:r>
              <a:rPr lang="en-US" dirty="0" smtClean="0"/>
              <a:t>)? </a:t>
            </a:r>
          </a:p>
          <a:p>
            <a:r>
              <a:rPr lang="en-US" dirty="0" smtClean="0"/>
              <a:t>So: Rom. 10:17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8780"/>
            <a:ext cx="10515600" cy="81288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800080"/>
                </a:solidFill>
                <a:latin typeface="Freestyle Script" panose="030804020302050B0404" pitchFamily="66" charset="0"/>
              </a:rPr>
              <a:t>Back to Heb. 11: The Impact of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2145"/>
            <a:ext cx="10515600" cy="4351338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Abel offered, Enoch walked, Noah Built, Abraham Left, Offered,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Moses refused, forsook Egypt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Heb. 11:32ff: note who missing, Solomon, But Samson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there</a:t>
            </a:r>
          </a:p>
          <a:p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Heb.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11:33-39: The power of Faith Exemplified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3168"/>
            <a:ext cx="10515600" cy="8402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800080"/>
                </a:solidFill>
                <a:latin typeface="Freestyle Script" panose="030804020302050B0404" pitchFamily="66" charset="0"/>
              </a:rPr>
              <a:t>For </a:t>
            </a:r>
            <a:r>
              <a:rPr lang="en-US" dirty="0">
                <a:solidFill>
                  <a:srgbClr val="800080"/>
                </a:solidFill>
                <a:latin typeface="Freestyle Script" panose="030804020302050B0404" pitchFamily="66" charset="0"/>
              </a:rPr>
              <a:t>Contemporary Jews Faith Now Costly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2897"/>
            <a:ext cx="10515600" cy="460495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ynagogue, friends, family </a:t>
            </a:r>
            <a:r>
              <a:rPr lang="en-US" dirty="0">
                <a:solidFill>
                  <a:srgbClr val="002060"/>
                </a:solidFill>
              </a:rPr>
              <a:t>approval more important. </a:t>
            </a:r>
            <a:r>
              <a:rPr lang="en-US" dirty="0" smtClean="0">
                <a:solidFill>
                  <a:srgbClr val="002060"/>
                </a:solidFill>
              </a:rPr>
              <a:t> Jn. 12:42-43</a:t>
            </a:r>
          </a:p>
          <a:p>
            <a:pPr marL="0" indent="0"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Contrast that to Some Amazing Believing </a:t>
            </a:r>
            <a:r>
              <a:rPr lang="en-US" i="1" u="sng" dirty="0" smtClean="0">
                <a:solidFill>
                  <a:srgbClr val="002060"/>
                </a:solidFill>
              </a:rPr>
              <a:t>Gentile</a:t>
            </a:r>
            <a:r>
              <a:rPr lang="en-US" i="1" dirty="0" smtClean="0">
                <a:solidFill>
                  <a:srgbClr val="002060"/>
                </a:solidFill>
              </a:rPr>
              <a:t> Women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Rahab – Heb. 11:31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Widow </a:t>
            </a:r>
            <a:r>
              <a:rPr lang="en-US" dirty="0">
                <a:solidFill>
                  <a:srgbClr val="002060"/>
                </a:solidFill>
              </a:rPr>
              <a:t>of </a:t>
            </a:r>
            <a:r>
              <a:rPr lang="en-US" dirty="0" err="1" smtClean="0">
                <a:solidFill>
                  <a:srgbClr val="002060"/>
                </a:solidFill>
              </a:rPr>
              <a:t>Zarapheth</a:t>
            </a:r>
            <a:r>
              <a:rPr lang="en-US" dirty="0" smtClean="0">
                <a:solidFill>
                  <a:srgbClr val="002060"/>
                </a:solidFill>
              </a:rPr>
              <a:t> - Lk. 4:25-26 (I Kings 17)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Samaritan </a:t>
            </a:r>
            <a:r>
              <a:rPr lang="en-US" dirty="0">
                <a:solidFill>
                  <a:srgbClr val="002060"/>
                </a:solidFill>
              </a:rPr>
              <a:t>Woman at </a:t>
            </a:r>
            <a:r>
              <a:rPr lang="en-US" dirty="0" smtClean="0">
                <a:solidFill>
                  <a:srgbClr val="002060"/>
                </a:solidFill>
              </a:rPr>
              <a:t>Well – Jn. 4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Syrophoenician</a:t>
            </a:r>
            <a:r>
              <a:rPr lang="en-US" dirty="0" smtClean="0">
                <a:solidFill>
                  <a:srgbClr val="002060"/>
                </a:solidFill>
              </a:rPr>
              <a:t> Woman in borders of  </a:t>
            </a:r>
            <a:r>
              <a:rPr lang="en-US" dirty="0" err="1" smtClean="0">
                <a:solidFill>
                  <a:srgbClr val="002060"/>
                </a:solidFill>
              </a:rPr>
              <a:t>Tyre</a:t>
            </a:r>
            <a:r>
              <a:rPr lang="en-US" dirty="0" smtClean="0">
                <a:solidFill>
                  <a:srgbClr val="002060"/>
                </a:solidFill>
              </a:rPr>
              <a:t>-Sidon – Mk. 7:24ff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4269"/>
            <a:ext cx="10515600" cy="84026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800080"/>
                </a:solidFill>
                <a:latin typeface="Freestyle Script" panose="030804020302050B0404" pitchFamily="66" charset="0"/>
              </a:rPr>
              <a:t>Our Victory in Faith, I John 5:1-4</a:t>
            </a:r>
            <a:endParaRPr lang="en-US" sz="4800" dirty="0">
              <a:solidFill>
                <a:srgbClr val="80008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620"/>
            <a:ext cx="10515600" cy="50580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Overcomes the World – Answers world doesn’t have, Heb. 11:3</a:t>
            </a:r>
          </a:p>
          <a:p>
            <a:pPr marL="0" indent="0">
              <a:buNone/>
            </a:pPr>
            <a:endParaRPr lang="en-US" sz="1400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Big Bang: Anyone ever see; produce by experimentation?</a:t>
            </a:r>
          </a:p>
          <a:p>
            <a:pPr marL="0" indent="0">
              <a:buNone/>
            </a:pPr>
            <a:endParaRPr lang="en-US" sz="1400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Darwinian Evolution: </a:t>
            </a:r>
            <a:r>
              <a:rPr lang="en-US" dirty="0" smtClean="0">
                <a:solidFill>
                  <a:srgbClr val="002060"/>
                </a:solidFill>
              </a:rPr>
              <a:t> Ever witness? In Fossil Record? Evidence?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There </a:t>
            </a:r>
            <a:r>
              <a:rPr lang="en-US" dirty="0">
                <a:solidFill>
                  <a:srgbClr val="002060"/>
                </a:solidFill>
              </a:rPr>
              <a:t>is no known observable process </a:t>
            </a:r>
            <a:r>
              <a:rPr lang="en-US" i="1" u="sng" dirty="0">
                <a:solidFill>
                  <a:srgbClr val="002060"/>
                </a:solidFill>
              </a:rPr>
              <a:t>in nature </a:t>
            </a:r>
            <a:r>
              <a:rPr lang="en-US" dirty="0">
                <a:solidFill>
                  <a:srgbClr val="002060"/>
                </a:solidFill>
              </a:rPr>
              <a:t>by which new genetic information can be added to an organism’s genetic code. </a:t>
            </a:r>
            <a:r>
              <a:rPr lang="en-US" dirty="0" smtClean="0">
                <a:solidFill>
                  <a:srgbClr val="002060"/>
                </a:solidFill>
              </a:rPr>
              <a:t>Yet, no way to go from a fish to an amphibian without new genetic information?</a:t>
            </a:r>
          </a:p>
          <a:p>
            <a:pPr marL="0" indent="0">
              <a:buNone/>
            </a:pPr>
            <a:endParaRPr lang="en-US" sz="1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Any incident of life from non-life ever observed, any proof of, done by experiment? 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7839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800080"/>
                </a:solidFill>
                <a:latin typeface="Freestyle Script" panose="030804020302050B0404" pitchFamily="66" charset="0"/>
              </a:rPr>
              <a:t>Victory Over Sin</a:t>
            </a:r>
            <a:endParaRPr lang="en-US" sz="4800" dirty="0">
              <a:solidFill>
                <a:srgbClr val="80008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84" y="1718532"/>
            <a:ext cx="10515600" cy="45834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213965"/>
                </a:solidFill>
              </a:rPr>
              <a:t>Romans 5:1; Rom. 1:16</a:t>
            </a:r>
          </a:p>
          <a:p>
            <a:pPr marL="0" indent="0">
              <a:buNone/>
            </a:pPr>
            <a:endParaRPr lang="en-US" sz="1200" dirty="0">
              <a:solidFill>
                <a:srgbClr val="21396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13965"/>
                </a:solidFill>
              </a:rPr>
              <a:t>I Pet. 1:3-5; Guarded by Faith unto salvation at last time</a:t>
            </a:r>
          </a:p>
          <a:p>
            <a:pPr marL="0" indent="0">
              <a:buNone/>
            </a:pPr>
            <a:endParaRPr lang="en-US" sz="1200" dirty="0">
              <a:solidFill>
                <a:srgbClr val="21396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13965"/>
                </a:solidFill>
              </a:rPr>
              <a:t>Heb. 10:35, 39 – So, Do not cast away, Lk. 8:13, or fall away from faith</a:t>
            </a:r>
            <a:endParaRPr lang="en-US" dirty="0">
              <a:solidFill>
                <a:srgbClr val="213965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213965"/>
              </a:solidFill>
            </a:endParaRPr>
          </a:p>
          <a:p>
            <a:r>
              <a:rPr lang="en-US" dirty="0">
                <a:solidFill>
                  <a:srgbClr val="213965"/>
                </a:solidFill>
              </a:rPr>
              <a:t>Do not let </a:t>
            </a:r>
            <a:r>
              <a:rPr lang="en-US" dirty="0" smtClean="0">
                <a:solidFill>
                  <a:srgbClr val="213965"/>
                </a:solidFill>
              </a:rPr>
              <a:t>family, other loyalties</a:t>
            </a:r>
            <a:r>
              <a:rPr lang="en-US" dirty="0">
                <a:solidFill>
                  <a:srgbClr val="213965"/>
                </a:solidFill>
              </a:rPr>
              <a:t>, desires, comforts, desire for wealth, pleasure, or compromise with God’s order, draw </a:t>
            </a:r>
            <a:r>
              <a:rPr lang="en-US" dirty="0" smtClean="0">
                <a:solidFill>
                  <a:srgbClr val="213965"/>
                </a:solidFill>
              </a:rPr>
              <a:t>us away</a:t>
            </a:r>
            <a:r>
              <a:rPr lang="en-US" dirty="0">
                <a:solidFill>
                  <a:srgbClr val="213965"/>
                </a:solidFill>
              </a:rPr>
              <a:t>. </a:t>
            </a:r>
            <a:endParaRPr lang="en-US" dirty="0" smtClean="0">
              <a:solidFill>
                <a:srgbClr val="213965"/>
              </a:solidFill>
            </a:endParaRPr>
          </a:p>
          <a:p>
            <a:r>
              <a:rPr lang="en-US" dirty="0" smtClean="0">
                <a:solidFill>
                  <a:srgbClr val="213965"/>
                </a:solidFill>
              </a:rPr>
              <a:t>Let us Finish as Paul</a:t>
            </a:r>
            <a:r>
              <a:rPr lang="en-US" dirty="0">
                <a:solidFill>
                  <a:srgbClr val="213965"/>
                </a:solidFill>
              </a:rPr>
              <a:t>, </a:t>
            </a:r>
            <a:r>
              <a:rPr lang="en-US" u="sng" dirty="0">
                <a:solidFill>
                  <a:srgbClr val="213965"/>
                </a:solidFill>
              </a:rPr>
              <a:t>II Tim. </a:t>
            </a:r>
            <a:r>
              <a:rPr lang="en-US" u="sng" dirty="0" smtClean="0">
                <a:solidFill>
                  <a:srgbClr val="213965"/>
                </a:solidFill>
              </a:rPr>
              <a:t>4:7-8</a:t>
            </a:r>
          </a:p>
          <a:p>
            <a:r>
              <a:rPr lang="en-US" u="sng" dirty="0" smtClean="0">
                <a:solidFill>
                  <a:srgbClr val="213965"/>
                </a:solidFill>
              </a:rPr>
              <a:t>Faith is </a:t>
            </a:r>
            <a:r>
              <a:rPr lang="en-US" u="sng" smtClean="0">
                <a:solidFill>
                  <a:srgbClr val="213965"/>
                </a:solidFill>
              </a:rPr>
              <a:t>the Victory!</a:t>
            </a:r>
            <a:endParaRPr lang="en-US" dirty="0">
              <a:solidFill>
                <a:srgbClr val="2139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465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Freestyle Script</vt:lpstr>
      <vt:lpstr>Symbol</vt:lpstr>
      <vt:lpstr>Office Theme</vt:lpstr>
      <vt:lpstr>     Faith is the Victory</vt:lpstr>
      <vt:lpstr> What is Faith?  Seen in Impact:  Heb.11:1 </vt:lpstr>
      <vt:lpstr>Four Ways to Believe</vt:lpstr>
      <vt:lpstr>How Faith Comes: Jn. 20:20-21; Acts 2:36-37</vt:lpstr>
      <vt:lpstr>Back to Heb. 11: The Impact of Faith</vt:lpstr>
      <vt:lpstr> For Contemporary Jews Faith Now Costly </vt:lpstr>
      <vt:lpstr>Our Victory in Faith, I John 5:1-4</vt:lpstr>
      <vt:lpstr>Victory Over Sin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is the Victory</dc:title>
  <dc:creator>Burris Smelser</dc:creator>
  <cp:lastModifiedBy>Burris Smelser</cp:lastModifiedBy>
  <cp:revision>30</cp:revision>
  <dcterms:created xsi:type="dcterms:W3CDTF">2023-03-04T16:44:04Z</dcterms:created>
  <dcterms:modified xsi:type="dcterms:W3CDTF">2023-03-05T02:34:09Z</dcterms:modified>
</cp:coreProperties>
</file>