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827" r:id="rId2"/>
    <p:sldId id="828" r:id="rId3"/>
    <p:sldId id="829" r:id="rId4"/>
    <p:sldId id="260" r:id="rId5"/>
    <p:sldId id="262" r:id="rId6"/>
    <p:sldId id="263" r:id="rId7"/>
    <p:sldId id="830" r:id="rId8"/>
    <p:sldId id="831" r:id="rId9"/>
    <p:sldId id="832" r:id="rId10"/>
    <p:sldId id="833" r:id="rId11"/>
    <p:sldId id="834" r:id="rId12"/>
    <p:sldId id="261" r:id="rId13"/>
    <p:sldId id="835" r:id="rId14"/>
    <p:sldId id="836" r:id="rId15"/>
    <p:sldId id="837" r:id="rId16"/>
    <p:sldId id="838" r:id="rId17"/>
    <p:sldId id="839" r:id="rId18"/>
    <p:sldId id="840" r:id="rId19"/>
    <p:sldId id="841" r:id="rId20"/>
    <p:sldId id="86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1F2AB-3A62-4956-B591-2FCF54D703A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F5A2B27-8AC5-4244-B48D-2BA332EF2A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A35D704-E957-454F-A40E-9135973664BE}"/>
              </a:ext>
            </a:extLst>
          </p:cNvPr>
          <p:cNvSpPr>
            <a:spLocks noGrp="1"/>
          </p:cNvSpPr>
          <p:nvPr>
            <p:ph type="dt" sz="half" idx="10"/>
          </p:nvPr>
        </p:nvSpPr>
        <p:spPr/>
        <p:txBody>
          <a:bodyPr/>
          <a:lstStyle/>
          <a:p>
            <a:fld id="{66A451E4-BCEE-419E-8A8B-2053B4799692}" type="datetimeFigureOut">
              <a:rPr lang="en-US" smtClean="0"/>
              <a:t>1/21/2023</a:t>
            </a:fld>
            <a:endParaRPr lang="en-US"/>
          </a:p>
        </p:txBody>
      </p:sp>
      <p:sp>
        <p:nvSpPr>
          <p:cNvPr id="5" name="Footer Placeholder 4">
            <a:extLst>
              <a:ext uri="{FF2B5EF4-FFF2-40B4-BE49-F238E27FC236}">
                <a16:creationId xmlns:a16="http://schemas.microsoft.com/office/drawing/2014/main" id="{989E22AE-7EC2-4280-8FAA-014E68D353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0D419E-8150-48B2-93D2-09BB8DE9A3B2}"/>
              </a:ext>
            </a:extLst>
          </p:cNvPr>
          <p:cNvSpPr>
            <a:spLocks noGrp="1"/>
          </p:cNvSpPr>
          <p:nvPr>
            <p:ph type="sldNum" sz="quarter" idx="12"/>
          </p:nvPr>
        </p:nvSpPr>
        <p:spPr/>
        <p:txBody>
          <a:bodyPr/>
          <a:lstStyle/>
          <a:p>
            <a:fld id="{CF8F7891-0316-42FE-90FF-6B7BBC724645}" type="slidenum">
              <a:rPr lang="en-US" smtClean="0"/>
              <a:t>‹#›</a:t>
            </a:fld>
            <a:endParaRPr lang="en-US"/>
          </a:p>
        </p:txBody>
      </p:sp>
    </p:spTree>
    <p:extLst>
      <p:ext uri="{BB962C8B-B14F-4D97-AF65-F5344CB8AC3E}">
        <p14:creationId xmlns:p14="http://schemas.microsoft.com/office/powerpoint/2010/main" val="2612558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2A59E-2303-4E90-BE5C-09E536BA44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7A19BD-057D-409F-A8A3-711C30BF9B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F9FF5C-CA4B-482E-BA32-BF5EA3EA540D}"/>
              </a:ext>
            </a:extLst>
          </p:cNvPr>
          <p:cNvSpPr>
            <a:spLocks noGrp="1"/>
          </p:cNvSpPr>
          <p:nvPr>
            <p:ph type="dt" sz="half" idx="10"/>
          </p:nvPr>
        </p:nvSpPr>
        <p:spPr/>
        <p:txBody>
          <a:bodyPr/>
          <a:lstStyle/>
          <a:p>
            <a:fld id="{66A451E4-BCEE-419E-8A8B-2053B4799692}" type="datetimeFigureOut">
              <a:rPr lang="en-US" smtClean="0"/>
              <a:t>1/21/2023</a:t>
            </a:fld>
            <a:endParaRPr lang="en-US"/>
          </a:p>
        </p:txBody>
      </p:sp>
      <p:sp>
        <p:nvSpPr>
          <p:cNvPr id="5" name="Footer Placeholder 4">
            <a:extLst>
              <a:ext uri="{FF2B5EF4-FFF2-40B4-BE49-F238E27FC236}">
                <a16:creationId xmlns:a16="http://schemas.microsoft.com/office/drawing/2014/main" id="{94C18673-4D0C-4E5E-9EEC-6516D63B48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CEACE0-259B-4380-A13C-66C4673DAEE1}"/>
              </a:ext>
            </a:extLst>
          </p:cNvPr>
          <p:cNvSpPr>
            <a:spLocks noGrp="1"/>
          </p:cNvSpPr>
          <p:nvPr>
            <p:ph type="sldNum" sz="quarter" idx="12"/>
          </p:nvPr>
        </p:nvSpPr>
        <p:spPr/>
        <p:txBody>
          <a:bodyPr/>
          <a:lstStyle/>
          <a:p>
            <a:fld id="{CF8F7891-0316-42FE-90FF-6B7BBC724645}" type="slidenum">
              <a:rPr lang="en-US" smtClean="0"/>
              <a:t>‹#›</a:t>
            </a:fld>
            <a:endParaRPr lang="en-US"/>
          </a:p>
        </p:txBody>
      </p:sp>
    </p:spTree>
    <p:extLst>
      <p:ext uri="{BB962C8B-B14F-4D97-AF65-F5344CB8AC3E}">
        <p14:creationId xmlns:p14="http://schemas.microsoft.com/office/powerpoint/2010/main" val="4054790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76DA96-0F5B-4561-B3B5-E6FDDF7D207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B23646-BF12-431F-A023-66AF185CF2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C75642-D83D-47FC-9A2C-0D8427C24DC7}"/>
              </a:ext>
            </a:extLst>
          </p:cNvPr>
          <p:cNvSpPr>
            <a:spLocks noGrp="1"/>
          </p:cNvSpPr>
          <p:nvPr>
            <p:ph type="dt" sz="half" idx="10"/>
          </p:nvPr>
        </p:nvSpPr>
        <p:spPr/>
        <p:txBody>
          <a:bodyPr/>
          <a:lstStyle/>
          <a:p>
            <a:fld id="{66A451E4-BCEE-419E-8A8B-2053B4799692}" type="datetimeFigureOut">
              <a:rPr lang="en-US" smtClean="0"/>
              <a:t>1/21/2023</a:t>
            </a:fld>
            <a:endParaRPr lang="en-US"/>
          </a:p>
        </p:txBody>
      </p:sp>
      <p:sp>
        <p:nvSpPr>
          <p:cNvPr id="5" name="Footer Placeholder 4">
            <a:extLst>
              <a:ext uri="{FF2B5EF4-FFF2-40B4-BE49-F238E27FC236}">
                <a16:creationId xmlns:a16="http://schemas.microsoft.com/office/drawing/2014/main" id="{FD1814E8-AD9D-45E4-94DF-0628671131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B311F9-E566-41F0-859C-80362EF2CEB7}"/>
              </a:ext>
            </a:extLst>
          </p:cNvPr>
          <p:cNvSpPr>
            <a:spLocks noGrp="1"/>
          </p:cNvSpPr>
          <p:nvPr>
            <p:ph type="sldNum" sz="quarter" idx="12"/>
          </p:nvPr>
        </p:nvSpPr>
        <p:spPr/>
        <p:txBody>
          <a:bodyPr/>
          <a:lstStyle/>
          <a:p>
            <a:fld id="{CF8F7891-0316-42FE-90FF-6B7BBC724645}" type="slidenum">
              <a:rPr lang="en-US" smtClean="0"/>
              <a:t>‹#›</a:t>
            </a:fld>
            <a:endParaRPr lang="en-US"/>
          </a:p>
        </p:txBody>
      </p:sp>
    </p:spTree>
    <p:extLst>
      <p:ext uri="{BB962C8B-B14F-4D97-AF65-F5344CB8AC3E}">
        <p14:creationId xmlns:p14="http://schemas.microsoft.com/office/powerpoint/2010/main" val="2761983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52BF8-511D-42BA-A91C-FD7AE46F43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02AE6D-E4E0-4DDE-9DD9-B160B72932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0264BF-BC0C-470C-94AF-821F73408E42}"/>
              </a:ext>
            </a:extLst>
          </p:cNvPr>
          <p:cNvSpPr>
            <a:spLocks noGrp="1"/>
          </p:cNvSpPr>
          <p:nvPr>
            <p:ph type="dt" sz="half" idx="10"/>
          </p:nvPr>
        </p:nvSpPr>
        <p:spPr/>
        <p:txBody>
          <a:bodyPr/>
          <a:lstStyle/>
          <a:p>
            <a:fld id="{66A451E4-BCEE-419E-8A8B-2053B4799692}" type="datetimeFigureOut">
              <a:rPr lang="en-US" smtClean="0"/>
              <a:t>1/21/2023</a:t>
            </a:fld>
            <a:endParaRPr lang="en-US"/>
          </a:p>
        </p:txBody>
      </p:sp>
      <p:sp>
        <p:nvSpPr>
          <p:cNvPr id="5" name="Footer Placeholder 4">
            <a:extLst>
              <a:ext uri="{FF2B5EF4-FFF2-40B4-BE49-F238E27FC236}">
                <a16:creationId xmlns:a16="http://schemas.microsoft.com/office/drawing/2014/main" id="{DCA88884-FF16-4F40-AC8B-761FDA7304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4B444B-91E1-4B2B-AD94-E720076C6425}"/>
              </a:ext>
            </a:extLst>
          </p:cNvPr>
          <p:cNvSpPr>
            <a:spLocks noGrp="1"/>
          </p:cNvSpPr>
          <p:nvPr>
            <p:ph type="sldNum" sz="quarter" idx="12"/>
          </p:nvPr>
        </p:nvSpPr>
        <p:spPr/>
        <p:txBody>
          <a:bodyPr/>
          <a:lstStyle/>
          <a:p>
            <a:fld id="{CF8F7891-0316-42FE-90FF-6B7BBC724645}" type="slidenum">
              <a:rPr lang="en-US" smtClean="0"/>
              <a:t>‹#›</a:t>
            </a:fld>
            <a:endParaRPr lang="en-US"/>
          </a:p>
        </p:txBody>
      </p:sp>
    </p:spTree>
    <p:extLst>
      <p:ext uri="{BB962C8B-B14F-4D97-AF65-F5344CB8AC3E}">
        <p14:creationId xmlns:p14="http://schemas.microsoft.com/office/powerpoint/2010/main" val="52575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FD90E-57C0-4A03-9AB0-ED3BA0E0C3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00A18AE-9E35-4877-A5FC-B0DF9ACDA2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206980-BDDD-4264-99A4-37F00303E161}"/>
              </a:ext>
            </a:extLst>
          </p:cNvPr>
          <p:cNvSpPr>
            <a:spLocks noGrp="1"/>
          </p:cNvSpPr>
          <p:nvPr>
            <p:ph type="dt" sz="half" idx="10"/>
          </p:nvPr>
        </p:nvSpPr>
        <p:spPr/>
        <p:txBody>
          <a:bodyPr/>
          <a:lstStyle/>
          <a:p>
            <a:fld id="{66A451E4-BCEE-419E-8A8B-2053B4799692}" type="datetimeFigureOut">
              <a:rPr lang="en-US" smtClean="0"/>
              <a:t>1/21/2023</a:t>
            </a:fld>
            <a:endParaRPr lang="en-US"/>
          </a:p>
        </p:txBody>
      </p:sp>
      <p:sp>
        <p:nvSpPr>
          <p:cNvPr id="5" name="Footer Placeholder 4">
            <a:extLst>
              <a:ext uri="{FF2B5EF4-FFF2-40B4-BE49-F238E27FC236}">
                <a16:creationId xmlns:a16="http://schemas.microsoft.com/office/drawing/2014/main" id="{082F24FF-C326-4953-AABF-981305D24F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4D0376-633B-467E-85B1-5D51113A1AB7}"/>
              </a:ext>
            </a:extLst>
          </p:cNvPr>
          <p:cNvSpPr>
            <a:spLocks noGrp="1"/>
          </p:cNvSpPr>
          <p:nvPr>
            <p:ph type="sldNum" sz="quarter" idx="12"/>
          </p:nvPr>
        </p:nvSpPr>
        <p:spPr/>
        <p:txBody>
          <a:bodyPr/>
          <a:lstStyle/>
          <a:p>
            <a:fld id="{CF8F7891-0316-42FE-90FF-6B7BBC724645}" type="slidenum">
              <a:rPr lang="en-US" smtClean="0"/>
              <a:t>‹#›</a:t>
            </a:fld>
            <a:endParaRPr lang="en-US"/>
          </a:p>
        </p:txBody>
      </p:sp>
    </p:spTree>
    <p:extLst>
      <p:ext uri="{BB962C8B-B14F-4D97-AF65-F5344CB8AC3E}">
        <p14:creationId xmlns:p14="http://schemas.microsoft.com/office/powerpoint/2010/main" val="1028310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9A09D-1B9B-4655-8A81-30ACBC0702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2FE69C-6A82-4D77-A84B-F6CC1CCDA0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E2312C2-3930-4946-BE5E-059A0E0FFB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2A32410-2C6A-41A3-AA89-0664B2E44A67}"/>
              </a:ext>
            </a:extLst>
          </p:cNvPr>
          <p:cNvSpPr>
            <a:spLocks noGrp="1"/>
          </p:cNvSpPr>
          <p:nvPr>
            <p:ph type="dt" sz="half" idx="10"/>
          </p:nvPr>
        </p:nvSpPr>
        <p:spPr/>
        <p:txBody>
          <a:bodyPr/>
          <a:lstStyle/>
          <a:p>
            <a:fld id="{66A451E4-BCEE-419E-8A8B-2053B4799692}" type="datetimeFigureOut">
              <a:rPr lang="en-US" smtClean="0"/>
              <a:t>1/21/2023</a:t>
            </a:fld>
            <a:endParaRPr lang="en-US"/>
          </a:p>
        </p:txBody>
      </p:sp>
      <p:sp>
        <p:nvSpPr>
          <p:cNvPr id="6" name="Footer Placeholder 5">
            <a:extLst>
              <a:ext uri="{FF2B5EF4-FFF2-40B4-BE49-F238E27FC236}">
                <a16:creationId xmlns:a16="http://schemas.microsoft.com/office/drawing/2014/main" id="{037A1679-3AE6-465C-A01C-5C06D59371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54D72A-82FF-43A4-9B05-59B7619147E9}"/>
              </a:ext>
            </a:extLst>
          </p:cNvPr>
          <p:cNvSpPr>
            <a:spLocks noGrp="1"/>
          </p:cNvSpPr>
          <p:nvPr>
            <p:ph type="sldNum" sz="quarter" idx="12"/>
          </p:nvPr>
        </p:nvSpPr>
        <p:spPr/>
        <p:txBody>
          <a:bodyPr/>
          <a:lstStyle/>
          <a:p>
            <a:fld id="{CF8F7891-0316-42FE-90FF-6B7BBC724645}" type="slidenum">
              <a:rPr lang="en-US" smtClean="0"/>
              <a:t>‹#›</a:t>
            </a:fld>
            <a:endParaRPr lang="en-US"/>
          </a:p>
        </p:txBody>
      </p:sp>
    </p:spTree>
    <p:extLst>
      <p:ext uri="{BB962C8B-B14F-4D97-AF65-F5344CB8AC3E}">
        <p14:creationId xmlns:p14="http://schemas.microsoft.com/office/powerpoint/2010/main" val="3589034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6337F-5993-4D51-A6C9-6BFB226AE71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02D11C-FB91-46E2-AF5D-D2D9AA0693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779605-14E4-4DA0-9366-3B781FDD26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8DD507-7824-41F7-866B-961F2343A7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53C367-58CE-4161-9E7D-8231B85986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68DA45-469B-4038-9B4D-A0BCF94FD0A4}"/>
              </a:ext>
            </a:extLst>
          </p:cNvPr>
          <p:cNvSpPr>
            <a:spLocks noGrp="1"/>
          </p:cNvSpPr>
          <p:nvPr>
            <p:ph type="dt" sz="half" idx="10"/>
          </p:nvPr>
        </p:nvSpPr>
        <p:spPr/>
        <p:txBody>
          <a:bodyPr/>
          <a:lstStyle/>
          <a:p>
            <a:fld id="{66A451E4-BCEE-419E-8A8B-2053B4799692}" type="datetimeFigureOut">
              <a:rPr lang="en-US" smtClean="0"/>
              <a:t>1/21/2023</a:t>
            </a:fld>
            <a:endParaRPr lang="en-US"/>
          </a:p>
        </p:txBody>
      </p:sp>
      <p:sp>
        <p:nvSpPr>
          <p:cNvPr id="8" name="Footer Placeholder 7">
            <a:extLst>
              <a:ext uri="{FF2B5EF4-FFF2-40B4-BE49-F238E27FC236}">
                <a16:creationId xmlns:a16="http://schemas.microsoft.com/office/drawing/2014/main" id="{A16EC524-6CF1-4424-B993-4F09996FB49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31BC0D0-39B4-4B5E-AABE-5F5119B85D24}"/>
              </a:ext>
            </a:extLst>
          </p:cNvPr>
          <p:cNvSpPr>
            <a:spLocks noGrp="1"/>
          </p:cNvSpPr>
          <p:nvPr>
            <p:ph type="sldNum" sz="quarter" idx="12"/>
          </p:nvPr>
        </p:nvSpPr>
        <p:spPr/>
        <p:txBody>
          <a:bodyPr/>
          <a:lstStyle/>
          <a:p>
            <a:fld id="{CF8F7891-0316-42FE-90FF-6B7BBC724645}" type="slidenum">
              <a:rPr lang="en-US" smtClean="0"/>
              <a:t>‹#›</a:t>
            </a:fld>
            <a:endParaRPr lang="en-US"/>
          </a:p>
        </p:txBody>
      </p:sp>
    </p:spTree>
    <p:extLst>
      <p:ext uri="{BB962C8B-B14F-4D97-AF65-F5344CB8AC3E}">
        <p14:creationId xmlns:p14="http://schemas.microsoft.com/office/powerpoint/2010/main" val="2626973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C1163-976C-4A55-8529-542F82D2AD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C9C9FA-C4BA-4B32-B24F-6CE60B534F89}"/>
              </a:ext>
            </a:extLst>
          </p:cNvPr>
          <p:cNvSpPr>
            <a:spLocks noGrp="1"/>
          </p:cNvSpPr>
          <p:nvPr>
            <p:ph type="dt" sz="half" idx="10"/>
          </p:nvPr>
        </p:nvSpPr>
        <p:spPr/>
        <p:txBody>
          <a:bodyPr/>
          <a:lstStyle/>
          <a:p>
            <a:fld id="{66A451E4-BCEE-419E-8A8B-2053B4799692}" type="datetimeFigureOut">
              <a:rPr lang="en-US" smtClean="0"/>
              <a:t>1/21/2023</a:t>
            </a:fld>
            <a:endParaRPr lang="en-US"/>
          </a:p>
        </p:txBody>
      </p:sp>
      <p:sp>
        <p:nvSpPr>
          <p:cNvPr id="4" name="Footer Placeholder 3">
            <a:extLst>
              <a:ext uri="{FF2B5EF4-FFF2-40B4-BE49-F238E27FC236}">
                <a16:creationId xmlns:a16="http://schemas.microsoft.com/office/drawing/2014/main" id="{8F860D5A-A8BC-486A-8E52-256B604AD7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EA7D97C-2598-4FC7-A866-2AC1B974EBDA}"/>
              </a:ext>
            </a:extLst>
          </p:cNvPr>
          <p:cNvSpPr>
            <a:spLocks noGrp="1"/>
          </p:cNvSpPr>
          <p:nvPr>
            <p:ph type="sldNum" sz="quarter" idx="12"/>
          </p:nvPr>
        </p:nvSpPr>
        <p:spPr/>
        <p:txBody>
          <a:bodyPr/>
          <a:lstStyle/>
          <a:p>
            <a:fld id="{CF8F7891-0316-42FE-90FF-6B7BBC724645}" type="slidenum">
              <a:rPr lang="en-US" smtClean="0"/>
              <a:t>‹#›</a:t>
            </a:fld>
            <a:endParaRPr lang="en-US"/>
          </a:p>
        </p:txBody>
      </p:sp>
    </p:spTree>
    <p:extLst>
      <p:ext uri="{BB962C8B-B14F-4D97-AF65-F5344CB8AC3E}">
        <p14:creationId xmlns:p14="http://schemas.microsoft.com/office/powerpoint/2010/main" val="982990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1299C8-9E4E-4A85-B0BF-F5E14ECC4E51}"/>
              </a:ext>
            </a:extLst>
          </p:cNvPr>
          <p:cNvSpPr>
            <a:spLocks noGrp="1"/>
          </p:cNvSpPr>
          <p:nvPr>
            <p:ph type="dt" sz="half" idx="10"/>
          </p:nvPr>
        </p:nvSpPr>
        <p:spPr/>
        <p:txBody>
          <a:bodyPr/>
          <a:lstStyle/>
          <a:p>
            <a:fld id="{66A451E4-BCEE-419E-8A8B-2053B4799692}" type="datetimeFigureOut">
              <a:rPr lang="en-US" smtClean="0"/>
              <a:t>1/21/2023</a:t>
            </a:fld>
            <a:endParaRPr lang="en-US"/>
          </a:p>
        </p:txBody>
      </p:sp>
      <p:sp>
        <p:nvSpPr>
          <p:cNvPr id="3" name="Footer Placeholder 2">
            <a:extLst>
              <a:ext uri="{FF2B5EF4-FFF2-40B4-BE49-F238E27FC236}">
                <a16:creationId xmlns:a16="http://schemas.microsoft.com/office/drawing/2014/main" id="{5056E88C-CB9F-4AFC-8393-603830CA1AF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F3C321-42CC-4D6F-841F-AFC00B1C2FD9}"/>
              </a:ext>
            </a:extLst>
          </p:cNvPr>
          <p:cNvSpPr>
            <a:spLocks noGrp="1"/>
          </p:cNvSpPr>
          <p:nvPr>
            <p:ph type="sldNum" sz="quarter" idx="12"/>
          </p:nvPr>
        </p:nvSpPr>
        <p:spPr/>
        <p:txBody>
          <a:bodyPr/>
          <a:lstStyle/>
          <a:p>
            <a:fld id="{CF8F7891-0316-42FE-90FF-6B7BBC724645}" type="slidenum">
              <a:rPr lang="en-US" smtClean="0"/>
              <a:t>‹#›</a:t>
            </a:fld>
            <a:endParaRPr lang="en-US"/>
          </a:p>
        </p:txBody>
      </p:sp>
    </p:spTree>
    <p:extLst>
      <p:ext uri="{BB962C8B-B14F-4D97-AF65-F5344CB8AC3E}">
        <p14:creationId xmlns:p14="http://schemas.microsoft.com/office/powerpoint/2010/main" val="181873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3EC65-09C3-44C7-BD47-191BE4360F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EE5B5A-1587-45A1-97A4-6D7277A19D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D94480-C1AA-46BD-91C6-3919428B62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C52332-6C69-4570-A3C3-2A3184C4AC22}"/>
              </a:ext>
            </a:extLst>
          </p:cNvPr>
          <p:cNvSpPr>
            <a:spLocks noGrp="1"/>
          </p:cNvSpPr>
          <p:nvPr>
            <p:ph type="dt" sz="half" idx="10"/>
          </p:nvPr>
        </p:nvSpPr>
        <p:spPr/>
        <p:txBody>
          <a:bodyPr/>
          <a:lstStyle/>
          <a:p>
            <a:fld id="{66A451E4-BCEE-419E-8A8B-2053B4799692}" type="datetimeFigureOut">
              <a:rPr lang="en-US" smtClean="0"/>
              <a:t>1/21/2023</a:t>
            </a:fld>
            <a:endParaRPr lang="en-US"/>
          </a:p>
        </p:txBody>
      </p:sp>
      <p:sp>
        <p:nvSpPr>
          <p:cNvPr id="6" name="Footer Placeholder 5">
            <a:extLst>
              <a:ext uri="{FF2B5EF4-FFF2-40B4-BE49-F238E27FC236}">
                <a16:creationId xmlns:a16="http://schemas.microsoft.com/office/drawing/2014/main" id="{EC4614D7-548B-4905-81BB-1CFA5A998B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4E6C6A-A8F7-4D17-A899-74C2ED6BB19A}"/>
              </a:ext>
            </a:extLst>
          </p:cNvPr>
          <p:cNvSpPr>
            <a:spLocks noGrp="1"/>
          </p:cNvSpPr>
          <p:nvPr>
            <p:ph type="sldNum" sz="quarter" idx="12"/>
          </p:nvPr>
        </p:nvSpPr>
        <p:spPr/>
        <p:txBody>
          <a:bodyPr/>
          <a:lstStyle/>
          <a:p>
            <a:fld id="{CF8F7891-0316-42FE-90FF-6B7BBC724645}" type="slidenum">
              <a:rPr lang="en-US" smtClean="0"/>
              <a:t>‹#›</a:t>
            </a:fld>
            <a:endParaRPr lang="en-US"/>
          </a:p>
        </p:txBody>
      </p:sp>
    </p:spTree>
    <p:extLst>
      <p:ext uri="{BB962C8B-B14F-4D97-AF65-F5344CB8AC3E}">
        <p14:creationId xmlns:p14="http://schemas.microsoft.com/office/powerpoint/2010/main" val="3383939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48951-52A2-40D8-B6FB-8AF5BE3EA3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8FEDD1-92BE-4769-9A18-EF29319356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FBDA95-80B1-4D7D-8B98-AE372B91C3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0D1A37-BF64-40D7-8C33-076625F87F29}"/>
              </a:ext>
            </a:extLst>
          </p:cNvPr>
          <p:cNvSpPr>
            <a:spLocks noGrp="1"/>
          </p:cNvSpPr>
          <p:nvPr>
            <p:ph type="dt" sz="half" idx="10"/>
          </p:nvPr>
        </p:nvSpPr>
        <p:spPr/>
        <p:txBody>
          <a:bodyPr/>
          <a:lstStyle/>
          <a:p>
            <a:fld id="{66A451E4-BCEE-419E-8A8B-2053B4799692}" type="datetimeFigureOut">
              <a:rPr lang="en-US" smtClean="0"/>
              <a:t>1/21/2023</a:t>
            </a:fld>
            <a:endParaRPr lang="en-US"/>
          </a:p>
        </p:txBody>
      </p:sp>
      <p:sp>
        <p:nvSpPr>
          <p:cNvPr id="6" name="Footer Placeholder 5">
            <a:extLst>
              <a:ext uri="{FF2B5EF4-FFF2-40B4-BE49-F238E27FC236}">
                <a16:creationId xmlns:a16="http://schemas.microsoft.com/office/drawing/2014/main" id="{F912C0C1-49F8-41AC-8BF2-1A7D93F7CE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26B5F2-7733-480F-A826-644561F8C533}"/>
              </a:ext>
            </a:extLst>
          </p:cNvPr>
          <p:cNvSpPr>
            <a:spLocks noGrp="1"/>
          </p:cNvSpPr>
          <p:nvPr>
            <p:ph type="sldNum" sz="quarter" idx="12"/>
          </p:nvPr>
        </p:nvSpPr>
        <p:spPr/>
        <p:txBody>
          <a:bodyPr/>
          <a:lstStyle/>
          <a:p>
            <a:fld id="{CF8F7891-0316-42FE-90FF-6B7BBC724645}" type="slidenum">
              <a:rPr lang="en-US" smtClean="0"/>
              <a:t>‹#›</a:t>
            </a:fld>
            <a:endParaRPr lang="en-US"/>
          </a:p>
        </p:txBody>
      </p:sp>
    </p:spTree>
    <p:extLst>
      <p:ext uri="{BB962C8B-B14F-4D97-AF65-F5344CB8AC3E}">
        <p14:creationId xmlns:p14="http://schemas.microsoft.com/office/powerpoint/2010/main" val="1769159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909D66-3AF4-4E64-9442-8D14877134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F594AA6-9CB1-4784-BE7B-9300F3B2FC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8B033F-77C8-46F3-BD21-1CDB062CB4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A451E4-BCEE-419E-8A8B-2053B4799692}" type="datetimeFigureOut">
              <a:rPr lang="en-US" smtClean="0"/>
              <a:t>1/21/2023</a:t>
            </a:fld>
            <a:endParaRPr lang="en-US"/>
          </a:p>
        </p:txBody>
      </p:sp>
      <p:sp>
        <p:nvSpPr>
          <p:cNvPr id="5" name="Footer Placeholder 4">
            <a:extLst>
              <a:ext uri="{FF2B5EF4-FFF2-40B4-BE49-F238E27FC236}">
                <a16:creationId xmlns:a16="http://schemas.microsoft.com/office/drawing/2014/main" id="{56680819-933D-4123-A2C1-55F41F4022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A2120EA-C5AD-488F-B05D-A145CB40CB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8F7891-0316-42FE-90FF-6B7BBC724645}" type="slidenum">
              <a:rPr lang="en-US" smtClean="0"/>
              <a:t>‹#›</a:t>
            </a:fld>
            <a:endParaRPr lang="en-US"/>
          </a:p>
        </p:txBody>
      </p:sp>
    </p:spTree>
    <p:extLst>
      <p:ext uri="{BB962C8B-B14F-4D97-AF65-F5344CB8AC3E}">
        <p14:creationId xmlns:p14="http://schemas.microsoft.com/office/powerpoint/2010/main" val="14038629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0CE9ED1-896E-D52A-0B07-9DE51A411FC2}"/>
              </a:ext>
            </a:extLst>
          </p:cNvPr>
          <p:cNvSpPr txBox="1"/>
          <p:nvPr/>
        </p:nvSpPr>
        <p:spPr>
          <a:xfrm>
            <a:off x="571500" y="3586566"/>
            <a:ext cx="11087100" cy="470898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10 </a:t>
            </a:r>
            <a:r>
              <a:rPr kumimoji="0" lang="en-US" sz="30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The </a:t>
            </a:r>
            <a:r>
              <a:rPr kumimoji="0" lang="en-US" sz="3000" b="0" i="0" u="none" strike="noStrike" kern="1200" cap="small" spc="0" normalizeH="0" baseline="0" noProof="0" dirty="0">
                <a:ln>
                  <a:noFill/>
                </a:ln>
                <a:solidFill>
                  <a:prstClr val="white"/>
                </a:solidFill>
                <a:effectLst/>
                <a:uLnTx/>
                <a:uFillTx/>
                <a:latin typeface="Palatino Linotype" panose="02040502050505030304" pitchFamily="18" charset="0"/>
                <a:ea typeface="+mn-ea"/>
                <a:cs typeface="+mn-cs"/>
              </a:rPr>
              <a:t>Lord</a:t>
            </a:r>
            <a:r>
              <a:rPr kumimoji="0" lang="en-US" sz="30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also said to Moses, “Go to the people and consecrate them today and tomorrow, and have them wash their garments; </a:t>
            </a:r>
            <a:r>
              <a:rPr kumimoji="0" lang="en-US" sz="30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11 </a:t>
            </a:r>
            <a:r>
              <a:rPr kumimoji="0" lang="en-US" sz="30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and have them ready for the third day, for on the third day the </a:t>
            </a:r>
            <a:r>
              <a:rPr kumimoji="0" lang="en-US" sz="3000" b="0" i="0" u="none" strike="noStrike" kern="1200" cap="small" spc="0" normalizeH="0" baseline="0" noProof="0" dirty="0">
                <a:ln>
                  <a:noFill/>
                </a:ln>
                <a:solidFill>
                  <a:prstClr val="white"/>
                </a:solidFill>
                <a:effectLst/>
                <a:uLnTx/>
                <a:uFillTx/>
                <a:latin typeface="Palatino Linotype" panose="02040502050505030304" pitchFamily="18" charset="0"/>
                <a:ea typeface="+mn-ea"/>
                <a:cs typeface="+mn-cs"/>
              </a:rPr>
              <a:t>Lord</a:t>
            </a:r>
            <a:r>
              <a:rPr kumimoji="0" lang="en-US" sz="30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will come down on Mount Sinai in the sight of all the people. </a:t>
            </a:r>
            <a:r>
              <a:rPr kumimoji="0" lang="en-US" sz="30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12 </a:t>
            </a:r>
            <a:r>
              <a:rPr kumimoji="0" lang="en-US" sz="30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But you shall set boundaries for the people all around, saying, ‘Beware that you do not go up on the mountain or touch the border of it; whoever touches the mountain shall certainly be put to death. </a:t>
            </a:r>
            <a:r>
              <a:rPr kumimoji="0" lang="en-US" sz="30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13 </a:t>
            </a:r>
            <a:r>
              <a:rPr kumimoji="0" lang="en-US" sz="30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No hand shall touch him, but he shall certainly be stoned or shot through; whether animal or person, the violator shall not live.’”</a:t>
            </a:r>
          </a:p>
        </p:txBody>
      </p:sp>
      <p:sp>
        <p:nvSpPr>
          <p:cNvPr id="8" name="Rectangle 7">
            <a:extLst>
              <a:ext uri="{FF2B5EF4-FFF2-40B4-BE49-F238E27FC236}">
                <a16:creationId xmlns:a16="http://schemas.microsoft.com/office/drawing/2014/main" id="{0224C46F-249C-B439-3D12-A53DA3E0D2A6}"/>
              </a:ext>
            </a:extLst>
          </p:cNvPr>
          <p:cNvSpPr/>
          <p:nvPr/>
        </p:nvSpPr>
        <p:spPr>
          <a:xfrm>
            <a:off x="14288" y="895349"/>
            <a:ext cx="12163424" cy="24686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CE4D71D0-1AC0-32C3-566D-64AFC1394B6A}"/>
              </a:ext>
            </a:extLst>
          </p:cNvPr>
          <p:cNvSpPr txBox="1"/>
          <p:nvPr/>
        </p:nvSpPr>
        <p:spPr>
          <a:xfrm>
            <a:off x="2157412" y="105125"/>
            <a:ext cx="7809547" cy="76944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What is God Like?</a:t>
            </a:r>
            <a:endParaRPr kumimoji="0" lang="en-US" sz="4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pic>
        <p:nvPicPr>
          <p:cNvPr id="2" name="Picture 2">
            <a:extLst>
              <a:ext uri="{FF2B5EF4-FFF2-40B4-BE49-F238E27FC236}">
                <a16:creationId xmlns:a16="http://schemas.microsoft.com/office/drawing/2014/main" id="{2F0B8975-DDBB-5647-4AA7-8AF27F580F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895349"/>
            <a:ext cx="12177712" cy="24686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a:extLst>
              <a:ext uri="{FF2B5EF4-FFF2-40B4-BE49-F238E27FC236}">
                <a16:creationId xmlns:a16="http://schemas.microsoft.com/office/drawing/2014/main" id="{9E84A9EE-414C-1BAB-519D-C182A81BED3E}"/>
              </a:ext>
            </a:extLst>
          </p:cNvPr>
          <p:cNvPicPr>
            <a:picLocks noChangeAspect="1" noChangeArrowheads="1"/>
          </p:cNvPicPr>
          <p:nvPr/>
        </p:nvPicPr>
        <p:blipFill rotWithShape="1">
          <a:blip r:embed="rId2">
            <a:alphaModFix amt="86000"/>
            <a:extLst>
              <a:ext uri="{28A0092B-C50C-407E-A947-70E740481C1C}">
                <a14:useLocalDpi xmlns:a14="http://schemas.microsoft.com/office/drawing/2010/main" val="0"/>
              </a:ext>
            </a:extLst>
          </a:blip>
          <a:srcRect l="39029" t="41029" r="54436" b="33352"/>
          <a:stretch/>
        </p:blipFill>
        <p:spPr bwMode="auto">
          <a:xfrm>
            <a:off x="3913094" y="914400"/>
            <a:ext cx="2556903" cy="20320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6324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childTnLst>
                                </p:cTn>
                              </p:par>
                              <p:par>
                                <p:cTn id="14" presetID="9" presetClass="emph" presetSubtype="0" nodeType="withEffect">
                                  <p:stCondLst>
                                    <p:cond delay="0"/>
                                  </p:stCondLst>
                                  <p:childTnLst>
                                    <p:set>
                                      <p:cBhvr>
                                        <p:cTn id="15" dur="indefinite"/>
                                        <p:tgtEl>
                                          <p:spTgt spid="2"/>
                                        </p:tgtEl>
                                        <p:attrNameLst>
                                          <p:attrName>style.opacity</p:attrName>
                                        </p:attrNameLst>
                                      </p:cBhvr>
                                      <p:to>
                                        <p:strVal val="0.5"/>
                                      </p:to>
                                    </p:set>
                                    <p:animEffect filter="image" prLst="opacity: 0.5">
                                      <p:cBhvr rctx="IE">
                                        <p:cTn id="16" dur="indefinite"/>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64" presetClass="path" presetSubtype="0" fill="hold" grpId="0" nodeType="clickEffect">
                                  <p:stCondLst>
                                    <p:cond delay="0"/>
                                  </p:stCondLst>
                                  <p:childTnLst>
                                    <p:animMotion origin="layout" path="M -2.5E-6 -3.7037E-6 L -2.5E-6 -0.25 " pathEditMode="relative" rAng="0" ptsTypes="AA">
                                      <p:cBhvr>
                                        <p:cTn id="26" dur="2000" fill="hold"/>
                                        <p:tgtEl>
                                          <p:spTgt spid="7"/>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E4D71D0-1AC0-32C3-566D-64AFC1394B6A}"/>
              </a:ext>
            </a:extLst>
          </p:cNvPr>
          <p:cNvSpPr txBox="1"/>
          <p:nvPr/>
        </p:nvSpPr>
        <p:spPr>
          <a:xfrm>
            <a:off x="1766934" y="813785"/>
            <a:ext cx="8590502"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No one has seen God at any time</a:t>
            </a:r>
          </a:p>
        </p:txBody>
      </p:sp>
      <p:sp>
        <p:nvSpPr>
          <p:cNvPr id="3" name="TextBox 2">
            <a:extLst>
              <a:ext uri="{FF2B5EF4-FFF2-40B4-BE49-F238E27FC236}">
                <a16:creationId xmlns:a16="http://schemas.microsoft.com/office/drawing/2014/main" id="{57D8622D-D80F-AF31-0831-E26052FC3770}"/>
              </a:ext>
            </a:extLst>
          </p:cNvPr>
          <p:cNvSpPr txBox="1"/>
          <p:nvPr/>
        </p:nvSpPr>
        <p:spPr>
          <a:xfrm>
            <a:off x="326571" y="1634770"/>
            <a:ext cx="11345477"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But what about Isaiah?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Isaiah 6:1</a:t>
            </a:r>
            <a:r>
              <a:rPr kumimoji="0" lang="en-US" sz="28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“…I saw the Lord sitting upon a throne”</a:t>
            </a:r>
          </a:p>
        </p:txBody>
      </p:sp>
    </p:spTree>
    <p:extLst>
      <p:ext uri="{BB962C8B-B14F-4D97-AF65-F5344CB8AC3E}">
        <p14:creationId xmlns:p14="http://schemas.microsoft.com/office/powerpoint/2010/main" val="2024182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E4D71D0-1AC0-32C3-566D-64AFC1394B6A}"/>
              </a:ext>
            </a:extLst>
          </p:cNvPr>
          <p:cNvSpPr txBox="1"/>
          <p:nvPr/>
        </p:nvSpPr>
        <p:spPr>
          <a:xfrm>
            <a:off x="1766934" y="813785"/>
            <a:ext cx="8590502"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No one has seen God at any time</a:t>
            </a:r>
          </a:p>
        </p:txBody>
      </p:sp>
      <p:sp>
        <p:nvSpPr>
          <p:cNvPr id="3" name="TextBox 2">
            <a:extLst>
              <a:ext uri="{FF2B5EF4-FFF2-40B4-BE49-F238E27FC236}">
                <a16:creationId xmlns:a16="http://schemas.microsoft.com/office/drawing/2014/main" id="{57D8622D-D80F-AF31-0831-E26052FC3770}"/>
              </a:ext>
            </a:extLst>
          </p:cNvPr>
          <p:cNvSpPr txBox="1"/>
          <p:nvPr/>
        </p:nvSpPr>
        <p:spPr>
          <a:xfrm>
            <a:off x="968187" y="1688558"/>
            <a:ext cx="10475258" cy="181588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1 Timothy 6:15-16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…he who is the blessed and only Sovereign, the King of kings and Lord of lords, who alone has immortality, who dwells in unapproachable light, </a:t>
            </a:r>
            <a:r>
              <a:rPr kumimoji="0" lang="en-US" sz="2800" b="1" i="0" u="sng"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whom no one has ever seen or can see</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a:t>
            </a:r>
          </a:p>
        </p:txBody>
      </p:sp>
    </p:spTree>
    <p:extLst>
      <p:ext uri="{BB962C8B-B14F-4D97-AF65-F5344CB8AC3E}">
        <p14:creationId xmlns:p14="http://schemas.microsoft.com/office/powerpoint/2010/main" val="1845917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E4D71D0-1AC0-32C3-566D-64AFC1394B6A}"/>
              </a:ext>
            </a:extLst>
          </p:cNvPr>
          <p:cNvSpPr txBox="1"/>
          <p:nvPr/>
        </p:nvSpPr>
        <p:spPr>
          <a:xfrm>
            <a:off x="2157412" y="1082725"/>
            <a:ext cx="7809547"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John 1</a:t>
            </a:r>
            <a:r>
              <a:rPr kumimoji="0" lang="en-US" sz="32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18 </a:t>
            </a:r>
            <a:r>
              <a:rPr kumimoji="0" lang="en-US" sz="32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No one has seen God at any time; God the only Son, who is in the arms of the Father, He has explained Him.</a:t>
            </a:r>
          </a:p>
        </p:txBody>
      </p:sp>
      <p:sp>
        <p:nvSpPr>
          <p:cNvPr id="2" name="TextBox 1">
            <a:extLst>
              <a:ext uri="{FF2B5EF4-FFF2-40B4-BE49-F238E27FC236}">
                <a16:creationId xmlns:a16="http://schemas.microsoft.com/office/drawing/2014/main" id="{6D933E23-AD5C-3710-F000-D86D7794C1CC}"/>
              </a:ext>
            </a:extLst>
          </p:cNvPr>
          <p:cNvSpPr txBox="1"/>
          <p:nvPr/>
        </p:nvSpPr>
        <p:spPr>
          <a:xfrm>
            <a:off x="2157412" y="2674035"/>
            <a:ext cx="8142288"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John 6</a:t>
            </a:r>
            <a:r>
              <a:rPr kumimoji="0" lang="en-US" sz="32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46 </a:t>
            </a:r>
            <a:r>
              <a:rPr kumimoji="0" lang="en-US" sz="32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not that anyone has seen the Father except he who is from God; he has seen the Father.</a:t>
            </a:r>
          </a:p>
        </p:txBody>
      </p:sp>
      <p:sp>
        <p:nvSpPr>
          <p:cNvPr id="3" name="TextBox 2">
            <a:extLst>
              <a:ext uri="{FF2B5EF4-FFF2-40B4-BE49-F238E27FC236}">
                <a16:creationId xmlns:a16="http://schemas.microsoft.com/office/drawing/2014/main" id="{E7FA9853-9149-7DAA-34A4-CA9733FD707D}"/>
              </a:ext>
            </a:extLst>
          </p:cNvPr>
          <p:cNvSpPr txBox="1"/>
          <p:nvPr/>
        </p:nvSpPr>
        <p:spPr>
          <a:xfrm>
            <a:off x="2157412" y="4236135"/>
            <a:ext cx="8447088" cy="255454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John 14</a:t>
            </a:r>
            <a:r>
              <a:rPr kumimoji="0" lang="en-US" sz="32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8-9 </a:t>
            </a:r>
            <a:r>
              <a:rPr kumimoji="0" lang="en-US" sz="32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Philip said to him, “Lord, show us the Father, and it is enough for us.” Jesus said to him, “Have I been with you so long, and you still do not know me, Philip? Whoever has seen me has seen the Father.”</a:t>
            </a:r>
          </a:p>
        </p:txBody>
      </p:sp>
    </p:spTree>
    <p:extLst>
      <p:ext uri="{BB962C8B-B14F-4D97-AF65-F5344CB8AC3E}">
        <p14:creationId xmlns:p14="http://schemas.microsoft.com/office/powerpoint/2010/main" val="404661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E4D71D0-1AC0-32C3-566D-64AFC1394B6A}"/>
              </a:ext>
            </a:extLst>
          </p:cNvPr>
          <p:cNvSpPr txBox="1"/>
          <p:nvPr/>
        </p:nvSpPr>
        <p:spPr>
          <a:xfrm>
            <a:off x="2157412" y="105125"/>
            <a:ext cx="7809547" cy="76944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What is God Like?</a:t>
            </a:r>
            <a:endParaRPr kumimoji="0" lang="en-US" sz="4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
        <p:nvSpPr>
          <p:cNvPr id="11" name="TextBox 10">
            <a:extLst>
              <a:ext uri="{FF2B5EF4-FFF2-40B4-BE49-F238E27FC236}">
                <a16:creationId xmlns:a16="http://schemas.microsoft.com/office/drawing/2014/main" id="{B861E3F3-C9C0-3ADC-D42F-BCB644943634}"/>
              </a:ext>
            </a:extLst>
          </p:cNvPr>
          <p:cNvSpPr txBox="1"/>
          <p:nvPr/>
        </p:nvSpPr>
        <p:spPr>
          <a:xfrm>
            <a:off x="2157412" y="778225"/>
            <a:ext cx="7809547" cy="76944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What is Jesus Like?</a:t>
            </a:r>
            <a:endParaRPr kumimoji="0" lang="en-US" sz="4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766345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76E33C-0F67-A60F-9CC4-6B204BC84459}"/>
              </a:ext>
            </a:extLst>
          </p:cNvPr>
          <p:cNvSpPr txBox="1"/>
          <p:nvPr/>
        </p:nvSpPr>
        <p:spPr>
          <a:xfrm>
            <a:off x="6414868" y="1574800"/>
            <a:ext cx="5777131"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white"/>
                </a:solidFill>
                <a:effectLst/>
                <a:uLnTx/>
                <a:uFillTx/>
                <a:latin typeface="Calibri" panose="020F0502020204030204"/>
                <a:ea typeface="+mn-ea"/>
                <a:cs typeface="+mn-cs"/>
              </a:rPr>
              <a:t>Mt 14:14	</a:t>
            </a:r>
            <a: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“he had compassion 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them”</a:t>
            </a:r>
          </a:p>
        </p:txBody>
      </p:sp>
      <p:sp>
        <p:nvSpPr>
          <p:cNvPr id="5" name="TextBox 4">
            <a:extLst>
              <a:ext uri="{FF2B5EF4-FFF2-40B4-BE49-F238E27FC236}">
                <a16:creationId xmlns:a16="http://schemas.microsoft.com/office/drawing/2014/main" id="{CE4D71D0-1AC0-32C3-566D-64AFC1394B6A}"/>
              </a:ext>
            </a:extLst>
          </p:cNvPr>
          <p:cNvSpPr txBox="1"/>
          <p:nvPr/>
        </p:nvSpPr>
        <p:spPr>
          <a:xfrm>
            <a:off x="2157412" y="105125"/>
            <a:ext cx="7809547" cy="76944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What is God Like?</a:t>
            </a:r>
            <a:endParaRPr kumimoji="0" lang="en-US" sz="4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
        <p:nvSpPr>
          <p:cNvPr id="11" name="TextBox 10">
            <a:extLst>
              <a:ext uri="{FF2B5EF4-FFF2-40B4-BE49-F238E27FC236}">
                <a16:creationId xmlns:a16="http://schemas.microsoft.com/office/drawing/2014/main" id="{B861E3F3-C9C0-3ADC-D42F-BCB644943634}"/>
              </a:ext>
            </a:extLst>
          </p:cNvPr>
          <p:cNvSpPr txBox="1"/>
          <p:nvPr/>
        </p:nvSpPr>
        <p:spPr>
          <a:xfrm>
            <a:off x="2157412" y="778225"/>
            <a:ext cx="7809547" cy="76944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What is Jesus Like?</a:t>
            </a:r>
            <a:endParaRPr kumimoji="0" lang="en-US" sz="4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
        <p:nvSpPr>
          <p:cNvPr id="3" name="TextBox 2">
            <a:extLst>
              <a:ext uri="{FF2B5EF4-FFF2-40B4-BE49-F238E27FC236}">
                <a16:creationId xmlns:a16="http://schemas.microsoft.com/office/drawing/2014/main" id="{B4282396-3E34-72E4-1035-323EA129C71E}"/>
              </a:ext>
            </a:extLst>
          </p:cNvPr>
          <p:cNvSpPr txBox="1"/>
          <p:nvPr/>
        </p:nvSpPr>
        <p:spPr>
          <a:xfrm>
            <a:off x="2982354" y="2079487"/>
            <a:ext cx="9115864" cy="5293757"/>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black"/>
                </a:solidFill>
                <a:effectLst/>
                <a:uLnTx/>
                <a:uFillTx/>
                <a:latin typeface="Calibri" panose="020F0502020204030204"/>
                <a:ea typeface="+mn-ea"/>
                <a:cs typeface="+mn-cs"/>
              </a:rPr>
              <a:t>Compassion: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600" b="1" i="0" u="sng" strike="noStrike" kern="1200" cap="none" spc="0" normalizeH="0" baseline="0" noProof="0" dirty="0">
                <a:ln>
                  <a:noFill/>
                </a:ln>
                <a:solidFill>
                  <a:prstClr val="black"/>
                </a:solidFill>
                <a:effectLst/>
                <a:uLnTx/>
                <a:uFillTx/>
                <a:latin typeface="Calibri" panose="020F0502020204030204"/>
                <a:ea typeface="+mn-ea"/>
                <a:cs typeface="+mn-cs"/>
              </a:rPr>
              <a:t>Characteristic of Jesus’ Message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Mt 15:32	</a:t>
            </a:r>
            <a:r>
              <a:rPr kumimoji="0" lang="en-US" sz="26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 have </a:t>
            </a:r>
            <a:r>
              <a:rPr kumimoji="0" lang="en-US" sz="26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compassion</a:t>
            </a:r>
            <a:r>
              <a:rPr kumimoji="0" lang="en-US" sz="26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on the crowd because they</a:t>
            </a:r>
          </a:p>
          <a:p>
            <a:pPr marL="1828800" marR="0" lvl="4"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have been with me now three days and have nothing to eat. And I am unwilling to send them away hungry, lest they faint on the way.”</a:t>
            </a:r>
            <a:endPar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Mt 9:36	</a:t>
            </a:r>
            <a:r>
              <a:rPr kumimoji="0" lang="en-US" sz="26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When he saw the crowds, he had </a:t>
            </a:r>
            <a:r>
              <a:rPr kumimoji="0" lang="en-US" sz="26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compassion</a:t>
            </a:r>
            <a:endPar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Mt 20:34	</a:t>
            </a:r>
            <a:r>
              <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t>
            </a:r>
            <a:r>
              <a:rPr kumimoji="0" lang="en-US" sz="26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Jesus in </a:t>
            </a:r>
            <a:r>
              <a:rPr kumimoji="0" lang="en-US" sz="26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pity</a:t>
            </a:r>
            <a:r>
              <a:rPr kumimoji="0" lang="en-US" sz="26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touched their eyes</a:t>
            </a:r>
            <a:r>
              <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Lk 7:13	</a:t>
            </a:r>
            <a:r>
              <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t>
            </a:r>
            <a:r>
              <a:rPr kumimoji="0" lang="en-US" sz="26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when the Lord saw her, he had </a:t>
            </a:r>
            <a:r>
              <a:rPr kumimoji="0" lang="en-US" sz="26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compassion</a:t>
            </a:r>
            <a:r>
              <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black"/>
                </a:solidFill>
                <a:effectLst/>
                <a:uLnTx/>
                <a:uFillTx/>
                <a:latin typeface="Calibri" panose="020F0502020204030204"/>
                <a:ea typeface="+mn-ea"/>
                <a:cs typeface="+mn-cs"/>
              </a:rPr>
              <a:t>Compassion in His Parables: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Mt 18:27	The king toward the unforgiving servant</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Lk 10:20	The good Samaritan</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Lk 15:20	The father of the prodigal son 	</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77259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64" presetClass="path" presetSubtype="0" fill="hold" grpId="1" nodeType="clickEffect">
                                  <p:stCondLst>
                                    <p:cond delay="0"/>
                                  </p:stCondLst>
                                  <p:childTnLst>
                                    <p:animMotion origin="layout" path="M 4.16667E-7 -3.7037E-7 L 0.00117 -0.10046 " pathEditMode="relative" rAng="0" ptsTypes="AA">
                                      <p:cBhvr>
                                        <p:cTn id="44" dur="1000" fill="hold"/>
                                        <p:tgtEl>
                                          <p:spTgt spid="3">
                                            <p:bg/>
                                          </p:spTgt>
                                        </p:tgtEl>
                                        <p:attrNameLst>
                                          <p:attrName>ppt_x</p:attrName>
                                          <p:attrName>ppt_y</p:attrName>
                                        </p:attrNameLst>
                                      </p:cBhvr>
                                      <p:rCtr x="52" y="-5023"/>
                                    </p:animMotion>
                                  </p:childTnLst>
                                </p:cTn>
                              </p:par>
                              <p:par>
                                <p:cTn id="45" presetID="64" presetClass="path" presetSubtype="0" fill="hold" grpId="1" nodeType="withEffect">
                                  <p:stCondLst>
                                    <p:cond delay="0"/>
                                  </p:stCondLst>
                                  <p:childTnLst>
                                    <p:animMotion origin="layout" path="M 4.16667E-7 -3.7037E-7 L 0.00117 -0.10046 " pathEditMode="relative" rAng="0" ptsTypes="AA">
                                      <p:cBhvr>
                                        <p:cTn id="46" dur="1000" fill="hold"/>
                                        <p:tgtEl>
                                          <p:spTgt spid="3">
                                            <p:txEl>
                                              <p:pRg st="0" end="0"/>
                                            </p:txEl>
                                          </p:spTgt>
                                        </p:tgtEl>
                                        <p:attrNameLst>
                                          <p:attrName>ppt_x</p:attrName>
                                          <p:attrName>ppt_y</p:attrName>
                                        </p:attrNameLst>
                                      </p:cBhvr>
                                      <p:rCtr x="52" y="-5023"/>
                                    </p:animMotion>
                                  </p:childTnLst>
                                </p:cTn>
                              </p:par>
                              <p:par>
                                <p:cTn id="47" presetID="64" presetClass="path" presetSubtype="0" fill="hold" grpId="1" nodeType="withEffect">
                                  <p:stCondLst>
                                    <p:cond delay="0"/>
                                  </p:stCondLst>
                                  <p:childTnLst>
                                    <p:animMotion origin="layout" path="M 4.16667E-7 -3.7037E-7 L 0.00117 -0.10046 " pathEditMode="relative" rAng="0" ptsTypes="AA">
                                      <p:cBhvr>
                                        <p:cTn id="48" dur="1000" fill="hold"/>
                                        <p:tgtEl>
                                          <p:spTgt spid="3">
                                            <p:txEl>
                                              <p:pRg st="1" end="1"/>
                                            </p:txEl>
                                          </p:spTgt>
                                        </p:tgtEl>
                                        <p:attrNameLst>
                                          <p:attrName>ppt_x</p:attrName>
                                          <p:attrName>ppt_y</p:attrName>
                                        </p:attrNameLst>
                                      </p:cBhvr>
                                      <p:rCtr x="52" y="-5023"/>
                                    </p:animMotion>
                                  </p:childTnLst>
                                </p:cTn>
                              </p:par>
                              <p:par>
                                <p:cTn id="49" presetID="64" presetClass="path" presetSubtype="0" fill="hold" grpId="1" nodeType="withEffect">
                                  <p:stCondLst>
                                    <p:cond delay="0"/>
                                  </p:stCondLst>
                                  <p:childTnLst>
                                    <p:animMotion origin="layout" path="M 4.16667E-7 -3.7037E-7 L 0.00117 -0.10046 " pathEditMode="relative" rAng="0" ptsTypes="AA">
                                      <p:cBhvr>
                                        <p:cTn id="50" dur="1000" fill="hold"/>
                                        <p:tgtEl>
                                          <p:spTgt spid="3">
                                            <p:txEl>
                                              <p:pRg st="2" end="2"/>
                                            </p:txEl>
                                          </p:spTgt>
                                        </p:tgtEl>
                                        <p:attrNameLst>
                                          <p:attrName>ppt_x</p:attrName>
                                          <p:attrName>ppt_y</p:attrName>
                                        </p:attrNameLst>
                                      </p:cBhvr>
                                      <p:rCtr x="52" y="-5023"/>
                                    </p:animMotion>
                                  </p:childTnLst>
                                </p:cTn>
                              </p:par>
                              <p:par>
                                <p:cTn id="51" presetID="64" presetClass="path" presetSubtype="0" fill="hold" grpId="1" nodeType="withEffect">
                                  <p:stCondLst>
                                    <p:cond delay="0"/>
                                  </p:stCondLst>
                                  <p:childTnLst>
                                    <p:animMotion origin="layout" path="M 4.16667E-7 -3.7037E-7 L 0.00117 -0.10046 " pathEditMode="relative" rAng="0" ptsTypes="AA">
                                      <p:cBhvr>
                                        <p:cTn id="52" dur="1000" fill="hold"/>
                                        <p:tgtEl>
                                          <p:spTgt spid="3">
                                            <p:txEl>
                                              <p:pRg st="3" end="3"/>
                                            </p:txEl>
                                          </p:spTgt>
                                        </p:tgtEl>
                                        <p:attrNameLst>
                                          <p:attrName>ppt_x</p:attrName>
                                          <p:attrName>ppt_y</p:attrName>
                                        </p:attrNameLst>
                                      </p:cBhvr>
                                      <p:rCtr x="52" y="-5023"/>
                                    </p:animMotion>
                                  </p:childTnLst>
                                </p:cTn>
                              </p:par>
                              <p:par>
                                <p:cTn id="53" presetID="64" presetClass="path" presetSubtype="0" fill="hold" grpId="1" nodeType="withEffect">
                                  <p:stCondLst>
                                    <p:cond delay="0"/>
                                  </p:stCondLst>
                                  <p:childTnLst>
                                    <p:animMotion origin="layout" path="M 4.16667E-7 -3.7037E-7 L 0.00117 -0.10046 " pathEditMode="relative" rAng="0" ptsTypes="AA">
                                      <p:cBhvr>
                                        <p:cTn id="54" dur="1000" fill="hold"/>
                                        <p:tgtEl>
                                          <p:spTgt spid="3">
                                            <p:txEl>
                                              <p:pRg st="4" end="4"/>
                                            </p:txEl>
                                          </p:spTgt>
                                        </p:tgtEl>
                                        <p:attrNameLst>
                                          <p:attrName>ppt_x</p:attrName>
                                          <p:attrName>ppt_y</p:attrName>
                                        </p:attrNameLst>
                                      </p:cBhvr>
                                      <p:rCtr x="52" y="-5023"/>
                                    </p:animMotion>
                                  </p:childTnLst>
                                </p:cTn>
                              </p:par>
                              <p:par>
                                <p:cTn id="55" presetID="64" presetClass="path" presetSubtype="0" fill="hold" grpId="1" nodeType="withEffect">
                                  <p:stCondLst>
                                    <p:cond delay="0"/>
                                  </p:stCondLst>
                                  <p:childTnLst>
                                    <p:animMotion origin="layout" path="M 4.16667E-7 -3.7037E-7 L 0.00117 -0.10046 " pathEditMode="relative" rAng="0" ptsTypes="AA">
                                      <p:cBhvr>
                                        <p:cTn id="56" dur="1000" fill="hold"/>
                                        <p:tgtEl>
                                          <p:spTgt spid="3">
                                            <p:txEl>
                                              <p:pRg st="5" end="5"/>
                                            </p:txEl>
                                          </p:spTgt>
                                        </p:tgtEl>
                                        <p:attrNameLst>
                                          <p:attrName>ppt_x</p:attrName>
                                          <p:attrName>ppt_y</p:attrName>
                                        </p:attrNameLst>
                                      </p:cBhvr>
                                      <p:rCtr x="52" y="-5023"/>
                                    </p:animMotion>
                                  </p:childTnLst>
                                </p:cTn>
                              </p:par>
                              <p:par>
                                <p:cTn id="57" presetID="64" presetClass="path" presetSubtype="0" fill="hold" grpId="1" nodeType="withEffect">
                                  <p:stCondLst>
                                    <p:cond delay="0"/>
                                  </p:stCondLst>
                                  <p:childTnLst>
                                    <p:animMotion origin="layout" path="M 4.16667E-7 -3.7037E-7 L 0.00117 -0.10046 " pathEditMode="relative" rAng="0" ptsTypes="AA">
                                      <p:cBhvr>
                                        <p:cTn id="58" dur="1000" fill="hold"/>
                                        <p:tgtEl>
                                          <p:spTgt spid="3">
                                            <p:txEl>
                                              <p:pRg st="6" end="6"/>
                                            </p:txEl>
                                          </p:spTgt>
                                        </p:tgtEl>
                                        <p:attrNameLst>
                                          <p:attrName>ppt_x</p:attrName>
                                          <p:attrName>ppt_y</p:attrName>
                                        </p:attrNameLst>
                                      </p:cBhvr>
                                      <p:rCtr x="52" y="-5023"/>
                                    </p:animMotion>
                                  </p:childTnLst>
                                </p:cTn>
                              </p:par>
                              <p:par>
                                <p:cTn id="59" presetID="64" presetClass="path" presetSubtype="0" fill="hold" grpId="1" nodeType="withEffect">
                                  <p:stCondLst>
                                    <p:cond delay="0"/>
                                  </p:stCondLst>
                                  <p:childTnLst>
                                    <p:animMotion origin="layout" path="M 4.16667E-7 -3.7037E-7 L 0.00117 -0.10046 " pathEditMode="relative" rAng="0" ptsTypes="AA">
                                      <p:cBhvr>
                                        <p:cTn id="60" dur="1000" fill="hold"/>
                                        <p:tgtEl>
                                          <p:spTgt spid="3">
                                            <p:txEl>
                                              <p:pRg st="7" end="7"/>
                                            </p:txEl>
                                          </p:spTgt>
                                        </p:tgtEl>
                                        <p:attrNameLst>
                                          <p:attrName>ppt_x</p:attrName>
                                          <p:attrName>ppt_y</p:attrName>
                                        </p:attrNameLst>
                                      </p:cBhvr>
                                      <p:rCtr x="52" y="-5023"/>
                                    </p:animMotion>
                                  </p:childTnLst>
                                </p:cTn>
                              </p:par>
                              <p:par>
                                <p:cTn id="61" presetID="64" presetClass="path" presetSubtype="0" fill="hold" grpId="1" nodeType="withEffect">
                                  <p:stCondLst>
                                    <p:cond delay="0"/>
                                  </p:stCondLst>
                                  <p:childTnLst>
                                    <p:animMotion origin="layout" path="M 4.16667E-7 -3.7037E-7 L 0.00117 -0.10046 " pathEditMode="relative" rAng="0" ptsTypes="AA">
                                      <p:cBhvr>
                                        <p:cTn id="62" dur="1000" fill="hold"/>
                                        <p:tgtEl>
                                          <p:spTgt spid="3">
                                            <p:txEl>
                                              <p:pRg st="8" end="8"/>
                                            </p:txEl>
                                          </p:spTgt>
                                        </p:tgtEl>
                                        <p:attrNameLst>
                                          <p:attrName>ppt_x</p:attrName>
                                          <p:attrName>ppt_y</p:attrName>
                                        </p:attrNameLst>
                                      </p:cBhvr>
                                      <p:rCtr x="52" y="-5023"/>
                                    </p:animMotion>
                                  </p:childTnLst>
                                </p:cTn>
                              </p:par>
                              <p:par>
                                <p:cTn id="63" presetID="64" presetClass="path" presetSubtype="0" fill="hold" grpId="1" nodeType="withEffect">
                                  <p:stCondLst>
                                    <p:cond delay="0"/>
                                  </p:stCondLst>
                                  <p:childTnLst>
                                    <p:animMotion origin="layout" path="M 4.16667E-7 -3.7037E-7 L 0.00117 -0.10046 " pathEditMode="relative" rAng="0" ptsTypes="AA">
                                      <p:cBhvr>
                                        <p:cTn id="64" dur="1000" fill="hold"/>
                                        <p:tgtEl>
                                          <p:spTgt spid="3">
                                            <p:txEl>
                                              <p:pRg st="9" end="9"/>
                                            </p:txEl>
                                          </p:spTgt>
                                        </p:tgtEl>
                                        <p:attrNameLst>
                                          <p:attrName>ppt_x</p:attrName>
                                          <p:attrName>ppt_y</p:attrName>
                                        </p:attrNameLst>
                                      </p:cBhvr>
                                      <p:rCtr x="52" y="-5023"/>
                                    </p:animMotion>
                                  </p:childTnLst>
                                </p:cTn>
                              </p:par>
                              <p:par>
                                <p:cTn id="65" presetID="64" presetClass="path" presetSubtype="0" fill="hold" grpId="1" nodeType="withEffect">
                                  <p:stCondLst>
                                    <p:cond delay="0"/>
                                  </p:stCondLst>
                                  <p:childTnLst>
                                    <p:animMotion origin="layout" path="M 4.16667E-7 -3.7037E-7 L 0.00117 -0.10046 " pathEditMode="relative" rAng="0" ptsTypes="AA">
                                      <p:cBhvr>
                                        <p:cTn id="66" dur="1000" fill="hold"/>
                                        <p:tgtEl>
                                          <p:spTgt spid="3">
                                            <p:txEl>
                                              <p:pRg st="10" end="10"/>
                                            </p:txEl>
                                          </p:spTgt>
                                        </p:tgtEl>
                                        <p:attrNameLst>
                                          <p:attrName>ppt_x</p:attrName>
                                          <p:attrName>ppt_y</p:attrName>
                                        </p:attrNameLst>
                                      </p:cBhvr>
                                      <p:rCtr x="52" y="-5023"/>
                                    </p:animMotion>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3" grpId="1" build="allAtOnce"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D36ABD3-9EE1-C374-F0F6-9A058B42C2C4}"/>
              </a:ext>
            </a:extLst>
          </p:cNvPr>
          <p:cNvSpPr txBox="1"/>
          <p:nvPr/>
        </p:nvSpPr>
        <p:spPr>
          <a:xfrm>
            <a:off x="6414868" y="1574800"/>
            <a:ext cx="5777131" cy="40934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white"/>
                </a:solidFill>
                <a:effectLst/>
                <a:uLnTx/>
                <a:uFillTx/>
                <a:latin typeface="Calibri" panose="020F0502020204030204"/>
                <a:ea typeface="+mn-ea"/>
                <a:cs typeface="+mn-cs"/>
              </a:rPr>
              <a:t>Mt 14:14	</a:t>
            </a:r>
            <a: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“he had compassion 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them”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6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white"/>
                </a:solidFill>
                <a:effectLst/>
                <a:uLnTx/>
                <a:uFillTx/>
                <a:latin typeface="Calibri" panose="020F0502020204030204"/>
                <a:ea typeface="+mn-ea"/>
                <a:cs typeface="+mn-cs"/>
              </a:rPr>
              <a:t>Mt 18:22	</a:t>
            </a:r>
            <a: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“until 70 times 7”</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6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white"/>
                </a:solidFill>
                <a:effectLst/>
                <a:uLnTx/>
                <a:uFillTx/>
                <a:latin typeface="Calibri" panose="020F0502020204030204"/>
                <a:ea typeface="+mn-ea"/>
                <a:cs typeface="+mn-cs"/>
              </a:rPr>
              <a:t>Lk 7:37	</a:t>
            </a:r>
            <a:r>
              <a:rPr kumimoji="0" lang="en-US" sz="2600" b="0" i="0" u="none" strike="noStrike" kern="1200" cap="none" spc="0" normalizeH="0" baseline="0" noProof="0" dirty="0">
                <a:ln>
                  <a:noFill/>
                </a:ln>
                <a:solidFill>
                  <a:prstClr val="white"/>
                </a:solidFill>
                <a:effectLst/>
                <a:uLnTx/>
                <a:uFillTx/>
                <a:latin typeface="Calibri" panose="020F0502020204030204"/>
                <a:ea typeface="+mn-ea"/>
                <a:cs typeface="+mn-cs"/>
              </a:rPr>
              <a:t>The woman who was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“a sinner”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6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white"/>
                </a:solidFill>
                <a:effectLst/>
                <a:uLnTx/>
                <a:uFillTx/>
                <a:latin typeface="Calibri" panose="020F0502020204030204"/>
                <a:ea typeface="+mn-ea"/>
                <a:cs typeface="+mn-cs"/>
              </a:rPr>
              <a:t>Mt 9:27 15:22, 20:30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“Have Mercy”</a:t>
            </a:r>
          </a:p>
        </p:txBody>
      </p:sp>
      <p:sp>
        <p:nvSpPr>
          <p:cNvPr id="5" name="TextBox 4">
            <a:extLst>
              <a:ext uri="{FF2B5EF4-FFF2-40B4-BE49-F238E27FC236}">
                <a16:creationId xmlns:a16="http://schemas.microsoft.com/office/drawing/2014/main" id="{CE4D71D0-1AC0-32C3-566D-64AFC1394B6A}"/>
              </a:ext>
            </a:extLst>
          </p:cNvPr>
          <p:cNvSpPr txBox="1"/>
          <p:nvPr/>
        </p:nvSpPr>
        <p:spPr>
          <a:xfrm>
            <a:off x="2157412" y="105125"/>
            <a:ext cx="7809547" cy="76944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What is God Like?</a:t>
            </a:r>
            <a:endParaRPr kumimoji="0" lang="en-US" sz="4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
        <p:nvSpPr>
          <p:cNvPr id="11" name="TextBox 10">
            <a:extLst>
              <a:ext uri="{FF2B5EF4-FFF2-40B4-BE49-F238E27FC236}">
                <a16:creationId xmlns:a16="http://schemas.microsoft.com/office/drawing/2014/main" id="{B861E3F3-C9C0-3ADC-D42F-BCB644943634}"/>
              </a:ext>
            </a:extLst>
          </p:cNvPr>
          <p:cNvSpPr txBox="1"/>
          <p:nvPr/>
        </p:nvSpPr>
        <p:spPr>
          <a:xfrm>
            <a:off x="2157412" y="778225"/>
            <a:ext cx="7809547" cy="76944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What is Jesus Like?</a:t>
            </a:r>
            <a:endParaRPr kumimoji="0" lang="en-US" sz="4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
        <p:nvSpPr>
          <p:cNvPr id="6" name="TextBox 5">
            <a:extLst>
              <a:ext uri="{FF2B5EF4-FFF2-40B4-BE49-F238E27FC236}">
                <a16:creationId xmlns:a16="http://schemas.microsoft.com/office/drawing/2014/main" id="{4DC3E342-58F5-410F-5776-EC7B35B8E549}"/>
              </a:ext>
            </a:extLst>
          </p:cNvPr>
          <p:cNvSpPr txBox="1"/>
          <p:nvPr/>
        </p:nvSpPr>
        <p:spPr>
          <a:xfrm>
            <a:off x="5662247" y="3313334"/>
            <a:ext cx="6175716" cy="1384995"/>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2 Cor 10:1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“I, Paul, myself entreat 		you, by the meekness and 		gentleness of Christ”</a:t>
            </a:r>
          </a:p>
        </p:txBody>
      </p:sp>
    </p:spTree>
    <p:extLst>
      <p:ext uri="{BB962C8B-B14F-4D97-AF65-F5344CB8AC3E}">
        <p14:creationId xmlns:p14="http://schemas.microsoft.com/office/powerpoint/2010/main" val="2713192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E4D71D0-1AC0-32C3-566D-64AFC1394B6A}"/>
              </a:ext>
            </a:extLst>
          </p:cNvPr>
          <p:cNvSpPr txBox="1"/>
          <p:nvPr/>
        </p:nvSpPr>
        <p:spPr>
          <a:xfrm>
            <a:off x="2157412" y="105125"/>
            <a:ext cx="7809547" cy="76944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What is God Like?</a:t>
            </a:r>
            <a:endParaRPr kumimoji="0" lang="en-US" sz="4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
        <p:nvSpPr>
          <p:cNvPr id="11" name="TextBox 10">
            <a:extLst>
              <a:ext uri="{FF2B5EF4-FFF2-40B4-BE49-F238E27FC236}">
                <a16:creationId xmlns:a16="http://schemas.microsoft.com/office/drawing/2014/main" id="{B861E3F3-C9C0-3ADC-D42F-BCB644943634}"/>
              </a:ext>
            </a:extLst>
          </p:cNvPr>
          <p:cNvSpPr txBox="1"/>
          <p:nvPr/>
        </p:nvSpPr>
        <p:spPr>
          <a:xfrm>
            <a:off x="2157412" y="778225"/>
            <a:ext cx="7809547" cy="76944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What is Jesus Like?</a:t>
            </a:r>
            <a:endParaRPr kumimoji="0" lang="en-US" sz="4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
        <p:nvSpPr>
          <p:cNvPr id="12" name="TextBox 11">
            <a:extLst>
              <a:ext uri="{FF2B5EF4-FFF2-40B4-BE49-F238E27FC236}">
                <a16:creationId xmlns:a16="http://schemas.microsoft.com/office/drawing/2014/main" id="{EDCCCB04-94EB-77DE-3A29-4A5B55B9ACAC}"/>
              </a:ext>
            </a:extLst>
          </p:cNvPr>
          <p:cNvSpPr txBox="1"/>
          <p:nvPr/>
        </p:nvSpPr>
        <p:spPr>
          <a:xfrm>
            <a:off x="0" y="1104646"/>
            <a:ext cx="6414868" cy="5191165"/>
          </a:xfrm>
          <a:prstGeom prst="rect">
            <a:avLst/>
          </a:prstGeom>
          <a:solidFill>
            <a:schemeClr val="tx1">
              <a:lumMod val="75000"/>
              <a:lumOff val="2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system-ui"/>
                <a:ea typeface="+mn-ea"/>
                <a:cs typeface="+mn-cs"/>
              </a:rPr>
              <a:t>Psalm 145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8 </a:t>
            </a:r>
            <a: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The </a:t>
            </a:r>
            <a:r>
              <a:rPr kumimoji="0" lang="en-US" sz="2600" b="0" i="0" u="none" strike="noStrike" kern="1200" cap="small" spc="0" normalizeH="0" baseline="0" noProof="0" dirty="0">
                <a:ln>
                  <a:noFill/>
                </a:ln>
                <a:solidFill>
                  <a:prstClr val="white"/>
                </a:solidFill>
                <a:effectLst/>
                <a:uLnTx/>
                <a:uFillTx/>
                <a:latin typeface="Palatino Linotype" panose="02040502050505030304" pitchFamily="18" charset="0"/>
                <a:ea typeface="+mn-ea"/>
                <a:cs typeface="+mn-cs"/>
              </a:rPr>
              <a:t>Lord</a:t>
            </a:r>
            <a: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is gracious and compassionate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15-16</a:t>
            </a:r>
            <a:b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br>
            <a:endPar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Slow to anger and great in mercy.</a:t>
            </a:r>
            <a:b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br>
            <a:endParaRPr kumimoji="0" lang="en-US" sz="2600" b="0" i="0" u="none" strike="noStrike" kern="1200" cap="none" spc="0" normalizeH="0" baseline="0" noProof="0" dirty="0">
              <a:ln>
                <a:noFill/>
              </a:ln>
              <a:solidFill>
                <a:prstClr val="white"/>
              </a:solidFill>
              <a:effectLst/>
              <a:uLnTx/>
              <a:uFillTx/>
              <a:latin typeface="system-u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14 </a:t>
            </a:r>
            <a: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The </a:t>
            </a:r>
            <a:r>
              <a:rPr kumimoji="0" lang="en-US" sz="2600" b="0" i="0" u="none" strike="noStrike" kern="1200" cap="small" spc="0" normalizeH="0" baseline="0" noProof="0" dirty="0">
                <a:ln>
                  <a:noFill/>
                </a:ln>
                <a:solidFill>
                  <a:prstClr val="white"/>
                </a:solidFill>
                <a:effectLst/>
                <a:uLnTx/>
                <a:uFillTx/>
                <a:latin typeface="Palatino Linotype" panose="02040502050505030304" pitchFamily="18" charset="0"/>
                <a:ea typeface="+mn-ea"/>
                <a:cs typeface="+mn-cs"/>
              </a:rPr>
              <a:t>Lord</a:t>
            </a:r>
            <a: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supports all who fall,</a:t>
            </a:r>
            <a:b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br>
            <a: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And raises up all who are bowed down.</a:t>
            </a:r>
            <a:b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br>
            <a:endParaRPr kumimoji="0" lang="en-US" sz="26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18 </a:t>
            </a:r>
            <a: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The </a:t>
            </a:r>
            <a:r>
              <a:rPr kumimoji="0" lang="en-US" sz="2600" b="0" i="0" u="none" strike="noStrike" kern="1200" cap="small" spc="0" normalizeH="0" baseline="0" noProof="0" dirty="0">
                <a:ln>
                  <a:noFill/>
                </a:ln>
                <a:solidFill>
                  <a:prstClr val="white"/>
                </a:solidFill>
                <a:effectLst/>
                <a:uLnTx/>
                <a:uFillTx/>
                <a:latin typeface="Palatino Linotype" panose="02040502050505030304" pitchFamily="18" charset="0"/>
                <a:ea typeface="+mn-ea"/>
                <a:cs typeface="+mn-cs"/>
              </a:rPr>
              <a:t>Lord</a:t>
            </a:r>
            <a: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is near to all who call on Him,</a:t>
            </a:r>
            <a:b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br>
            <a: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To all who call on Him in truth.</a:t>
            </a:r>
            <a:b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br>
            <a:r>
              <a:rPr kumimoji="0" lang="en-US" sz="26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19 </a:t>
            </a:r>
            <a: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He will also hear their cry for help and save them.</a:t>
            </a:r>
            <a:endParaRPr kumimoji="0" lang="en-US" sz="2600" b="0" i="0" u="none" strike="noStrike" kern="1200" cap="none" spc="0" normalizeH="0" baseline="0" noProof="0" dirty="0">
              <a:ln>
                <a:noFill/>
              </a:ln>
              <a:solidFill>
                <a:prstClr val="white"/>
              </a:solidFill>
              <a:effectLst/>
              <a:uLnTx/>
              <a:uFillTx/>
              <a:latin typeface="system-ui"/>
              <a:ea typeface="+mn-ea"/>
              <a:cs typeface="+mn-cs"/>
            </a:endParaRPr>
          </a:p>
        </p:txBody>
      </p:sp>
      <p:sp>
        <p:nvSpPr>
          <p:cNvPr id="2" name="TextBox 1">
            <a:extLst>
              <a:ext uri="{FF2B5EF4-FFF2-40B4-BE49-F238E27FC236}">
                <a16:creationId xmlns:a16="http://schemas.microsoft.com/office/drawing/2014/main" id="{1F2AB881-BD6A-3052-67F2-C6ADE1429EB1}"/>
              </a:ext>
            </a:extLst>
          </p:cNvPr>
          <p:cNvSpPr txBox="1"/>
          <p:nvPr/>
        </p:nvSpPr>
        <p:spPr>
          <a:xfrm>
            <a:off x="6414868" y="1574800"/>
            <a:ext cx="5777131" cy="40934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white"/>
                </a:solidFill>
                <a:effectLst/>
                <a:uLnTx/>
                <a:uFillTx/>
                <a:latin typeface="Calibri" panose="020F0502020204030204"/>
                <a:ea typeface="+mn-ea"/>
                <a:cs typeface="+mn-cs"/>
              </a:rPr>
              <a:t>Mt 14:14	</a:t>
            </a:r>
            <a: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“he had compassion 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them”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6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white"/>
                </a:solidFill>
                <a:effectLst/>
                <a:uLnTx/>
                <a:uFillTx/>
                <a:latin typeface="Calibri" panose="020F0502020204030204"/>
                <a:ea typeface="+mn-ea"/>
                <a:cs typeface="+mn-cs"/>
              </a:rPr>
              <a:t>Mt 18:22	</a:t>
            </a:r>
            <a: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“until 70 times 7”</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6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white"/>
                </a:solidFill>
                <a:effectLst/>
                <a:uLnTx/>
                <a:uFillTx/>
                <a:latin typeface="Calibri" panose="020F0502020204030204"/>
                <a:ea typeface="+mn-ea"/>
                <a:cs typeface="+mn-cs"/>
              </a:rPr>
              <a:t>Lk 7:37	</a:t>
            </a:r>
            <a:r>
              <a:rPr kumimoji="0" lang="en-US" sz="2600" b="0" i="0" u="none" strike="noStrike" kern="1200" cap="none" spc="0" normalizeH="0" baseline="0" noProof="0" dirty="0">
                <a:ln>
                  <a:noFill/>
                </a:ln>
                <a:solidFill>
                  <a:prstClr val="white"/>
                </a:solidFill>
                <a:effectLst/>
                <a:uLnTx/>
                <a:uFillTx/>
                <a:latin typeface="Calibri" panose="020F0502020204030204"/>
                <a:ea typeface="+mn-ea"/>
                <a:cs typeface="+mn-cs"/>
              </a:rPr>
              <a:t>The woman who was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“a sinner”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6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white"/>
                </a:solidFill>
                <a:effectLst/>
                <a:uLnTx/>
                <a:uFillTx/>
                <a:latin typeface="Calibri" panose="020F0502020204030204"/>
                <a:ea typeface="+mn-ea"/>
                <a:cs typeface="+mn-cs"/>
              </a:rPr>
              <a:t>Mt 9:27 15:22, 20:30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“Have Mercy”</a:t>
            </a:r>
          </a:p>
        </p:txBody>
      </p:sp>
    </p:spTree>
    <p:extLst>
      <p:ext uri="{BB962C8B-B14F-4D97-AF65-F5344CB8AC3E}">
        <p14:creationId xmlns:p14="http://schemas.microsoft.com/office/powerpoint/2010/main" val="2803273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E4D71D0-1AC0-32C3-566D-64AFC1394B6A}"/>
              </a:ext>
            </a:extLst>
          </p:cNvPr>
          <p:cNvSpPr txBox="1"/>
          <p:nvPr/>
        </p:nvSpPr>
        <p:spPr>
          <a:xfrm>
            <a:off x="2157412" y="105125"/>
            <a:ext cx="7809547" cy="76944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What is God Like?</a:t>
            </a:r>
            <a:endParaRPr kumimoji="0" lang="en-US" sz="4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
        <p:nvSpPr>
          <p:cNvPr id="11" name="TextBox 10">
            <a:extLst>
              <a:ext uri="{FF2B5EF4-FFF2-40B4-BE49-F238E27FC236}">
                <a16:creationId xmlns:a16="http://schemas.microsoft.com/office/drawing/2014/main" id="{B861E3F3-C9C0-3ADC-D42F-BCB644943634}"/>
              </a:ext>
            </a:extLst>
          </p:cNvPr>
          <p:cNvSpPr txBox="1"/>
          <p:nvPr/>
        </p:nvSpPr>
        <p:spPr>
          <a:xfrm>
            <a:off x="2157412" y="778225"/>
            <a:ext cx="7809547" cy="76944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What is Jesus Like?</a:t>
            </a:r>
            <a:endParaRPr kumimoji="0" lang="en-US" sz="4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
        <p:nvSpPr>
          <p:cNvPr id="12" name="TextBox 11">
            <a:extLst>
              <a:ext uri="{FF2B5EF4-FFF2-40B4-BE49-F238E27FC236}">
                <a16:creationId xmlns:a16="http://schemas.microsoft.com/office/drawing/2014/main" id="{EDCCCB04-94EB-77DE-3A29-4A5B55B9ACAC}"/>
              </a:ext>
            </a:extLst>
          </p:cNvPr>
          <p:cNvSpPr txBox="1"/>
          <p:nvPr/>
        </p:nvSpPr>
        <p:spPr>
          <a:xfrm>
            <a:off x="0" y="2427009"/>
            <a:ext cx="6414868" cy="3293209"/>
          </a:xfrm>
          <a:prstGeom prst="rect">
            <a:avLst/>
          </a:prstGeom>
          <a:solidFill>
            <a:schemeClr val="tx1">
              <a:lumMod val="75000"/>
              <a:lumOff val="2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white"/>
                </a:solidFill>
                <a:effectLst/>
                <a:uLnTx/>
                <a:uFillTx/>
                <a:latin typeface="system-ui"/>
                <a:ea typeface="+mn-ea"/>
                <a:cs typeface="+mn-cs"/>
              </a:rPr>
              <a:t>Psalm 145:20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600" b="1" i="0" u="none" strike="noStrike" kern="1200" cap="none" spc="0" normalizeH="0" baseline="0" noProof="0" dirty="0">
              <a:ln>
                <a:noFill/>
              </a:ln>
              <a:solidFill>
                <a:prstClr val="white"/>
              </a:solidFill>
              <a:effectLst/>
              <a:uLnTx/>
              <a:uFillTx/>
              <a:latin typeface="system-u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600" b="1" i="0" u="none" strike="noStrike" kern="1200" cap="none" spc="0" normalizeH="0" baseline="0" noProof="0" dirty="0">
              <a:ln>
                <a:noFill/>
              </a:ln>
              <a:solidFill>
                <a:prstClr val="white"/>
              </a:solidFill>
              <a:effectLst/>
              <a:uLnTx/>
              <a:uFillTx/>
              <a:latin typeface="system-u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The </a:t>
            </a:r>
            <a:r>
              <a:rPr kumimoji="0" lang="en-US" sz="2600" b="0" i="0" u="none" strike="noStrike" kern="1200" cap="small" spc="0" normalizeH="0" baseline="0" noProof="0" dirty="0">
                <a:ln>
                  <a:noFill/>
                </a:ln>
                <a:solidFill>
                  <a:prstClr val="white"/>
                </a:solidFill>
                <a:effectLst/>
                <a:uLnTx/>
                <a:uFillTx/>
                <a:latin typeface="Palatino Linotype" panose="02040502050505030304" pitchFamily="18" charset="0"/>
                <a:ea typeface="+mn-ea"/>
                <a:cs typeface="+mn-cs"/>
              </a:rPr>
              <a:t>Lord</a:t>
            </a:r>
            <a: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watches over all who love Him,</a:t>
            </a:r>
            <a:b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br>
            <a: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But He will destroy all the wicked.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6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1F2AB881-BD6A-3052-67F2-C6ADE1429EB1}"/>
              </a:ext>
            </a:extLst>
          </p:cNvPr>
          <p:cNvSpPr txBox="1"/>
          <p:nvPr/>
        </p:nvSpPr>
        <p:spPr>
          <a:xfrm>
            <a:off x="6414868" y="2446995"/>
            <a:ext cx="5777131" cy="31598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white"/>
                </a:solidFill>
                <a:effectLst/>
                <a:uLnTx/>
                <a:uFillTx/>
                <a:latin typeface="Calibri" panose="020F0502020204030204"/>
                <a:ea typeface="+mn-ea"/>
                <a:cs typeface="+mn-cs"/>
              </a:rPr>
              <a:t>Revelation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16 </a:t>
            </a:r>
            <a: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Therefore repent; or else I am coming to you quickly, and I will wage war against them with the sword of My mouth.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6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23 </a:t>
            </a:r>
            <a:r>
              <a:rPr kumimoji="0" lang="en-US" sz="2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And I will kill her children with plague</a:t>
            </a:r>
          </a:p>
        </p:txBody>
      </p:sp>
    </p:spTree>
    <p:extLst>
      <p:ext uri="{BB962C8B-B14F-4D97-AF65-F5344CB8AC3E}">
        <p14:creationId xmlns:p14="http://schemas.microsoft.com/office/powerpoint/2010/main" val="11830096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E4D71D0-1AC0-32C3-566D-64AFC1394B6A}"/>
              </a:ext>
            </a:extLst>
          </p:cNvPr>
          <p:cNvSpPr txBox="1"/>
          <p:nvPr/>
        </p:nvSpPr>
        <p:spPr>
          <a:xfrm>
            <a:off x="2157412" y="1525962"/>
            <a:ext cx="7809547" cy="76944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The Difference is Not</a:t>
            </a:r>
            <a:endParaRPr kumimoji="0" lang="en-US" sz="4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
        <p:nvSpPr>
          <p:cNvPr id="12" name="TextBox 11">
            <a:extLst>
              <a:ext uri="{FF2B5EF4-FFF2-40B4-BE49-F238E27FC236}">
                <a16:creationId xmlns:a16="http://schemas.microsoft.com/office/drawing/2014/main" id="{EDCCCB04-94EB-77DE-3A29-4A5B55B9ACAC}"/>
              </a:ext>
            </a:extLst>
          </p:cNvPr>
          <p:cNvSpPr txBox="1"/>
          <p:nvPr/>
        </p:nvSpPr>
        <p:spPr>
          <a:xfrm>
            <a:off x="0" y="2427009"/>
            <a:ext cx="5669280" cy="830997"/>
          </a:xfrm>
          <a:prstGeom prst="rect">
            <a:avLst/>
          </a:prstGeom>
          <a:solidFill>
            <a:schemeClr val="tx1">
              <a:lumMod val="75000"/>
              <a:lumOff val="25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God</a:t>
            </a:r>
            <a:endParaRPr kumimoji="0" lang="en-US" sz="26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1F2AB881-BD6A-3052-67F2-C6ADE1429EB1}"/>
              </a:ext>
            </a:extLst>
          </p:cNvPr>
          <p:cNvSpPr txBox="1"/>
          <p:nvPr/>
        </p:nvSpPr>
        <p:spPr>
          <a:xfrm>
            <a:off x="6522719" y="2446995"/>
            <a:ext cx="5669280" cy="830997"/>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Jesus</a:t>
            </a:r>
          </a:p>
        </p:txBody>
      </p:sp>
      <p:sp>
        <p:nvSpPr>
          <p:cNvPr id="3" name="TextBox 2">
            <a:extLst>
              <a:ext uri="{FF2B5EF4-FFF2-40B4-BE49-F238E27FC236}">
                <a16:creationId xmlns:a16="http://schemas.microsoft.com/office/drawing/2014/main" id="{C6657443-C25E-9DE5-7794-7E01F601C14C}"/>
              </a:ext>
            </a:extLst>
          </p:cNvPr>
          <p:cNvSpPr txBox="1"/>
          <p:nvPr/>
        </p:nvSpPr>
        <p:spPr>
          <a:xfrm>
            <a:off x="5753688" y="2537101"/>
            <a:ext cx="689317"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1"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vs</a:t>
            </a:r>
          </a:p>
        </p:txBody>
      </p:sp>
    </p:spTree>
    <p:extLst>
      <p:ext uri="{BB962C8B-B14F-4D97-AF65-F5344CB8AC3E}">
        <p14:creationId xmlns:p14="http://schemas.microsoft.com/office/powerpoint/2010/main" val="28669256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E4D71D0-1AC0-32C3-566D-64AFC1394B6A}"/>
              </a:ext>
            </a:extLst>
          </p:cNvPr>
          <p:cNvSpPr txBox="1"/>
          <p:nvPr/>
        </p:nvSpPr>
        <p:spPr>
          <a:xfrm>
            <a:off x="2157412" y="1525962"/>
            <a:ext cx="7809547" cy="76944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The Difference is Not</a:t>
            </a:r>
            <a:endParaRPr kumimoji="0" lang="en-US" sz="4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
        <p:nvSpPr>
          <p:cNvPr id="12" name="TextBox 11">
            <a:extLst>
              <a:ext uri="{FF2B5EF4-FFF2-40B4-BE49-F238E27FC236}">
                <a16:creationId xmlns:a16="http://schemas.microsoft.com/office/drawing/2014/main" id="{EDCCCB04-94EB-77DE-3A29-4A5B55B9ACAC}"/>
              </a:ext>
            </a:extLst>
          </p:cNvPr>
          <p:cNvSpPr txBox="1"/>
          <p:nvPr/>
        </p:nvSpPr>
        <p:spPr>
          <a:xfrm>
            <a:off x="0" y="2427009"/>
            <a:ext cx="5669280" cy="830997"/>
          </a:xfrm>
          <a:prstGeom prst="rect">
            <a:avLst/>
          </a:prstGeom>
          <a:solidFill>
            <a:schemeClr val="tx1">
              <a:lumMod val="75000"/>
              <a:lumOff val="25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OT</a:t>
            </a:r>
            <a:endParaRPr kumimoji="0" lang="en-US" sz="26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1F2AB881-BD6A-3052-67F2-C6ADE1429EB1}"/>
              </a:ext>
            </a:extLst>
          </p:cNvPr>
          <p:cNvSpPr txBox="1"/>
          <p:nvPr/>
        </p:nvSpPr>
        <p:spPr>
          <a:xfrm>
            <a:off x="6522719" y="2446995"/>
            <a:ext cx="5669280" cy="830997"/>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NT</a:t>
            </a:r>
          </a:p>
        </p:txBody>
      </p:sp>
      <p:sp>
        <p:nvSpPr>
          <p:cNvPr id="3" name="TextBox 2">
            <a:extLst>
              <a:ext uri="{FF2B5EF4-FFF2-40B4-BE49-F238E27FC236}">
                <a16:creationId xmlns:a16="http://schemas.microsoft.com/office/drawing/2014/main" id="{C6657443-C25E-9DE5-7794-7E01F601C14C}"/>
              </a:ext>
            </a:extLst>
          </p:cNvPr>
          <p:cNvSpPr txBox="1"/>
          <p:nvPr/>
        </p:nvSpPr>
        <p:spPr>
          <a:xfrm>
            <a:off x="5753688" y="2537101"/>
            <a:ext cx="689317"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1"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vs</a:t>
            </a:r>
          </a:p>
        </p:txBody>
      </p:sp>
    </p:spTree>
    <p:extLst>
      <p:ext uri="{BB962C8B-B14F-4D97-AF65-F5344CB8AC3E}">
        <p14:creationId xmlns:p14="http://schemas.microsoft.com/office/powerpoint/2010/main" val="37128357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29E9E0A5-3CD3-DB08-3EE3-52E36A52C56B}"/>
              </a:ext>
            </a:extLst>
          </p:cNvPr>
          <p:cNvSpPr txBox="1"/>
          <p:nvPr/>
        </p:nvSpPr>
        <p:spPr>
          <a:xfrm>
            <a:off x="3504473" y="3423146"/>
            <a:ext cx="8609729" cy="114390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18 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For you have not come to a mountain that can be touched and to a blazing fire, and to darkness and gloom and whirlwind, </a:t>
            </a:r>
            <a:r>
              <a:rPr kumimoji="0" lang="en-US" sz="28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19 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and to the blast of a trumpet and the sound of words, which sound was such that those who heard begged that no further word be spoken to them. </a:t>
            </a:r>
            <a:r>
              <a:rPr kumimoji="0" lang="en-US" sz="28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20 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For they could not cope with the command, “If even an animal touches the mountain, it shall be stoned.” </a:t>
            </a:r>
            <a:r>
              <a:rPr kumimoji="0" lang="en-US" sz="28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21 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And so terrible was the sight, that Moses said, “I am terrified and trembling.”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25 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See to it that you do not refuse Him who is speaking. For if those did not escape when they refused him who warned them on earth, much less will we escape who turn away from Him who warns us from heaven. </a:t>
            </a:r>
            <a:r>
              <a:rPr kumimoji="0" lang="en-US" sz="28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26 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And His voice shook the earth then, but now He has promised, saying, “</a:t>
            </a:r>
            <a:r>
              <a:rPr kumimoji="0" lang="en-US" sz="2800" b="0" i="0" u="none" strike="noStrike" kern="1200" cap="small" spc="0" normalizeH="0" baseline="0" noProof="0" dirty="0">
                <a:ln>
                  <a:noFill/>
                </a:ln>
                <a:solidFill>
                  <a:prstClr val="white"/>
                </a:solidFill>
                <a:effectLst/>
                <a:uLnTx/>
                <a:uFillTx/>
                <a:latin typeface="Palatino Linotype" panose="02040502050505030304" pitchFamily="18" charset="0"/>
                <a:ea typeface="+mn-ea"/>
                <a:cs typeface="+mn-cs"/>
              </a:rPr>
              <a:t>Yet once more I will shake not only the earth, but also the heaven</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27 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This expression, “Yet once more,” denotes the removing of those things which can be shaken, as of created things, so that those things which cannot be shaken may remain. </a:t>
            </a:r>
            <a:r>
              <a:rPr kumimoji="0" lang="en-US" sz="28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28 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Therefore, since we receive a kingdom which cannot be shaken, let’s show gratitude, by which we may offer to God an acceptable service with reverence and awe; </a:t>
            </a:r>
            <a:r>
              <a:rPr kumimoji="0" lang="en-US" sz="28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29 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for our God is a consuming fire.</a:t>
            </a:r>
          </a:p>
        </p:txBody>
      </p:sp>
      <p:sp>
        <p:nvSpPr>
          <p:cNvPr id="10" name="Rectangle 9">
            <a:extLst>
              <a:ext uri="{FF2B5EF4-FFF2-40B4-BE49-F238E27FC236}">
                <a16:creationId xmlns:a16="http://schemas.microsoft.com/office/drawing/2014/main" id="{3548336B-15DA-54A7-A1BD-63E1837860C8}"/>
              </a:ext>
            </a:extLst>
          </p:cNvPr>
          <p:cNvSpPr/>
          <p:nvPr/>
        </p:nvSpPr>
        <p:spPr>
          <a:xfrm>
            <a:off x="0" y="0"/>
            <a:ext cx="12177712" cy="33534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0224C46F-249C-B439-3D12-A53DA3E0D2A6}"/>
              </a:ext>
            </a:extLst>
          </p:cNvPr>
          <p:cNvSpPr/>
          <p:nvPr/>
        </p:nvSpPr>
        <p:spPr>
          <a:xfrm>
            <a:off x="14288" y="895349"/>
            <a:ext cx="12163424" cy="24686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CE4D71D0-1AC0-32C3-566D-64AFC1394B6A}"/>
              </a:ext>
            </a:extLst>
          </p:cNvPr>
          <p:cNvSpPr txBox="1"/>
          <p:nvPr/>
        </p:nvSpPr>
        <p:spPr>
          <a:xfrm>
            <a:off x="2157412" y="105125"/>
            <a:ext cx="7809547" cy="76944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What is God Like?</a:t>
            </a:r>
            <a:endParaRPr kumimoji="0" lang="en-US" sz="4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pic>
        <p:nvPicPr>
          <p:cNvPr id="2" name="Picture 2">
            <a:extLst>
              <a:ext uri="{FF2B5EF4-FFF2-40B4-BE49-F238E27FC236}">
                <a16:creationId xmlns:a16="http://schemas.microsoft.com/office/drawing/2014/main" id="{2F0B8975-DDBB-5647-4AA7-8AF27F580F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6361" y="895349"/>
            <a:ext cx="12177712" cy="24686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Free vector ancient vector blank aged worn paper scroll with yellowed coloring and ragged torn edges">
            <a:extLst>
              <a:ext uri="{FF2B5EF4-FFF2-40B4-BE49-F238E27FC236}">
                <a16:creationId xmlns:a16="http://schemas.microsoft.com/office/drawing/2014/main" id="{9D572D89-C489-F2A8-33F0-82D90E9D02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840966">
            <a:off x="8954134" y="1054492"/>
            <a:ext cx="2139806" cy="213980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A1EDEF8-567F-A739-98F5-ADAB5BE4F935}"/>
              </a:ext>
            </a:extLst>
          </p:cNvPr>
          <p:cNvSpPr txBox="1"/>
          <p:nvPr/>
        </p:nvSpPr>
        <p:spPr>
          <a:xfrm rot="20911356">
            <a:off x="9280370" y="1439193"/>
            <a:ext cx="1480591"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Hebrews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12:18-29</a:t>
            </a:r>
          </a:p>
        </p:txBody>
      </p:sp>
    </p:spTree>
    <p:extLst>
      <p:ext uri="{BB962C8B-B14F-4D97-AF65-F5344CB8AC3E}">
        <p14:creationId xmlns:p14="http://schemas.microsoft.com/office/powerpoint/2010/main" val="1971133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2"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4" presetClass="path" presetSubtype="0" fill="hold" grpId="0" nodeType="clickEffect">
                                  <p:stCondLst>
                                    <p:cond delay="0"/>
                                  </p:stCondLst>
                                  <p:childTnLst>
                                    <p:animMotion origin="layout" path="M -4.79167E-6 -1.85185E-6 L 0.00014 -0.14606 " pathEditMode="relative" rAng="0" ptsTypes="AA">
                                      <p:cBhvr>
                                        <p:cTn id="10" dur="3000" fill="hold"/>
                                        <p:tgtEl>
                                          <p:spTgt spid="9"/>
                                        </p:tgtEl>
                                        <p:attrNameLst>
                                          <p:attrName>ppt_x</p:attrName>
                                          <p:attrName>ppt_y</p:attrName>
                                        </p:attrNameLst>
                                      </p:cBhvr>
                                      <p:rCtr x="0" y="-7315"/>
                                    </p:animMotion>
                                  </p:childTnLst>
                                </p:cTn>
                              </p:par>
                            </p:childTnLst>
                          </p:cTn>
                        </p:par>
                      </p:childTnLst>
                    </p:cTn>
                  </p:par>
                  <p:par>
                    <p:cTn id="11" fill="hold">
                      <p:stCondLst>
                        <p:cond delay="indefinite"/>
                      </p:stCondLst>
                      <p:childTnLst>
                        <p:par>
                          <p:cTn id="12" fill="hold">
                            <p:stCondLst>
                              <p:cond delay="0"/>
                            </p:stCondLst>
                            <p:childTnLst>
                              <p:par>
                                <p:cTn id="13" presetID="64" presetClass="path" presetSubtype="0" fill="hold" grpId="3" nodeType="clickEffect">
                                  <p:stCondLst>
                                    <p:cond delay="0"/>
                                  </p:stCondLst>
                                  <p:childTnLst>
                                    <p:animMotion origin="layout" path="M -4.79167E-6 -0.14629 L -0.00299 -0.84421 " pathEditMode="relative" rAng="0" ptsTypes="AA">
                                      <p:cBhvr>
                                        <p:cTn id="14" dur="20000" fill="hold"/>
                                        <p:tgtEl>
                                          <p:spTgt spid="9"/>
                                        </p:tgtEl>
                                        <p:attrNameLst>
                                          <p:attrName>ppt_x</p:attrName>
                                          <p:attrName>ppt_y</p:attrName>
                                        </p:attrNameLst>
                                      </p:cBhvr>
                                      <p:rCtr x="-156" y="-34907"/>
                                    </p:animMotion>
                                  </p:childTnLst>
                                </p:cTn>
                              </p:par>
                            </p:childTnLst>
                          </p:cTn>
                        </p:par>
                      </p:childTnLst>
                    </p:cTn>
                  </p:par>
                  <p:par>
                    <p:cTn id="15" fill="hold">
                      <p:stCondLst>
                        <p:cond delay="indefinite"/>
                      </p:stCondLst>
                      <p:childTnLst>
                        <p:par>
                          <p:cTn id="16" fill="hold">
                            <p:stCondLst>
                              <p:cond delay="0"/>
                            </p:stCondLst>
                            <p:childTnLst>
                              <p:par>
                                <p:cTn id="17" presetID="64" presetClass="path" presetSubtype="0" fill="hold" grpId="1" nodeType="clickEffect">
                                  <p:stCondLst>
                                    <p:cond delay="0"/>
                                  </p:stCondLst>
                                  <p:childTnLst>
                                    <p:animMotion origin="layout" path="M -0.00299 -0.84421 L -0.00299 -1.09421 " pathEditMode="relative" rAng="0" ptsTypes="AA">
                                      <p:cBhvr>
                                        <p:cTn id="18" dur="2000" fill="hold"/>
                                        <p:tgtEl>
                                          <p:spTgt spid="9"/>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9" grpId="2"/>
      <p:bldP spid="9" grpId="3"/>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E4D71D0-1AC0-32C3-566D-64AFC1394B6A}"/>
              </a:ext>
            </a:extLst>
          </p:cNvPr>
          <p:cNvSpPr txBox="1"/>
          <p:nvPr/>
        </p:nvSpPr>
        <p:spPr>
          <a:xfrm>
            <a:off x="2157412" y="1525962"/>
            <a:ext cx="7809547" cy="76944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The Difference is</a:t>
            </a:r>
            <a:endParaRPr kumimoji="0" lang="en-US" sz="4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
        <p:nvSpPr>
          <p:cNvPr id="12" name="TextBox 11">
            <a:extLst>
              <a:ext uri="{FF2B5EF4-FFF2-40B4-BE49-F238E27FC236}">
                <a16:creationId xmlns:a16="http://schemas.microsoft.com/office/drawing/2014/main" id="{EDCCCB04-94EB-77DE-3A29-4A5B55B9ACAC}"/>
              </a:ext>
            </a:extLst>
          </p:cNvPr>
          <p:cNvSpPr txBox="1"/>
          <p:nvPr/>
        </p:nvSpPr>
        <p:spPr>
          <a:xfrm>
            <a:off x="0" y="2427009"/>
            <a:ext cx="5669280" cy="830997"/>
          </a:xfrm>
          <a:prstGeom prst="rect">
            <a:avLst/>
          </a:prstGeom>
          <a:solidFill>
            <a:schemeClr val="tx1">
              <a:lumMod val="75000"/>
              <a:lumOff val="25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God against our Sin</a:t>
            </a:r>
            <a:endParaRPr kumimoji="0" lang="en-US" sz="26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1F2AB881-BD6A-3052-67F2-C6ADE1429EB1}"/>
              </a:ext>
            </a:extLst>
          </p:cNvPr>
          <p:cNvSpPr txBox="1"/>
          <p:nvPr/>
        </p:nvSpPr>
        <p:spPr>
          <a:xfrm>
            <a:off x="6522719" y="2446995"/>
            <a:ext cx="5669280" cy="830997"/>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God for us in Christ</a:t>
            </a:r>
          </a:p>
        </p:txBody>
      </p:sp>
      <p:sp>
        <p:nvSpPr>
          <p:cNvPr id="3" name="TextBox 2">
            <a:extLst>
              <a:ext uri="{FF2B5EF4-FFF2-40B4-BE49-F238E27FC236}">
                <a16:creationId xmlns:a16="http://schemas.microsoft.com/office/drawing/2014/main" id="{C6657443-C25E-9DE5-7794-7E01F601C14C}"/>
              </a:ext>
            </a:extLst>
          </p:cNvPr>
          <p:cNvSpPr txBox="1"/>
          <p:nvPr/>
        </p:nvSpPr>
        <p:spPr>
          <a:xfrm>
            <a:off x="5753688" y="2537101"/>
            <a:ext cx="689317"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1"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vs</a:t>
            </a:r>
          </a:p>
        </p:txBody>
      </p:sp>
      <p:pic>
        <p:nvPicPr>
          <p:cNvPr id="4" name="Picture 2">
            <a:extLst>
              <a:ext uri="{FF2B5EF4-FFF2-40B4-BE49-F238E27FC236}">
                <a16:creationId xmlns:a16="http://schemas.microsoft.com/office/drawing/2014/main" id="{67DB7C54-7077-85B9-713D-0710A23478E3}"/>
              </a:ext>
            </a:extLst>
          </p:cNvPr>
          <p:cNvPicPr>
            <a:picLocks noChangeAspect="1" noChangeArrowheads="1"/>
          </p:cNvPicPr>
          <p:nvPr/>
        </p:nvPicPr>
        <p:blipFill rotWithShape="1">
          <a:blip r:embed="rId2">
            <a:alphaModFix amt="55000"/>
            <a:extLst>
              <a:ext uri="{28A0092B-C50C-407E-A947-70E740481C1C}">
                <a14:useLocalDpi xmlns:a14="http://schemas.microsoft.com/office/drawing/2010/main" val="0"/>
              </a:ext>
            </a:extLst>
          </a:blip>
          <a:srcRect l="92420" t="25546" r="572" b="30438"/>
          <a:stretch/>
        </p:blipFill>
        <p:spPr bwMode="auto">
          <a:xfrm>
            <a:off x="2021206" y="1940416"/>
            <a:ext cx="1219200" cy="1552298"/>
          </a:xfrm>
          <a:prstGeom prst="rect">
            <a:avLst/>
          </a:prstGeom>
          <a:solidFill>
            <a:schemeClr val="tx1">
              <a:lumMod val="95000"/>
              <a:lumOff val="5000"/>
              <a:alpha val="52000"/>
            </a:schemeClr>
          </a:solidFill>
          <a:ln>
            <a:noFill/>
          </a:ln>
        </p:spPr>
      </p:pic>
    </p:spTree>
    <p:extLst>
      <p:ext uri="{BB962C8B-B14F-4D97-AF65-F5344CB8AC3E}">
        <p14:creationId xmlns:p14="http://schemas.microsoft.com/office/powerpoint/2010/main" val="18716925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E4D71D0-1AC0-32C3-566D-64AFC1394B6A}"/>
              </a:ext>
            </a:extLst>
          </p:cNvPr>
          <p:cNvSpPr txBox="1"/>
          <p:nvPr/>
        </p:nvSpPr>
        <p:spPr>
          <a:xfrm>
            <a:off x="2157412" y="813785"/>
            <a:ext cx="7809547"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John 1</a:t>
            </a:r>
            <a:r>
              <a:rPr kumimoji="0" lang="en-US" sz="32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18 </a:t>
            </a:r>
            <a:r>
              <a:rPr kumimoji="0" lang="en-US" sz="32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No one has seen God at any time; God the only Son, who is in the arms of the Father, He has explained Him.</a:t>
            </a:r>
          </a:p>
        </p:txBody>
      </p:sp>
    </p:spTree>
    <p:extLst>
      <p:ext uri="{BB962C8B-B14F-4D97-AF65-F5344CB8AC3E}">
        <p14:creationId xmlns:p14="http://schemas.microsoft.com/office/powerpoint/2010/main" val="121670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E4D71D0-1AC0-32C3-566D-64AFC1394B6A}"/>
              </a:ext>
            </a:extLst>
          </p:cNvPr>
          <p:cNvSpPr txBox="1"/>
          <p:nvPr/>
        </p:nvSpPr>
        <p:spPr>
          <a:xfrm>
            <a:off x="1766934" y="813785"/>
            <a:ext cx="8590502"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No one has seen God at any time</a:t>
            </a:r>
          </a:p>
        </p:txBody>
      </p:sp>
    </p:spTree>
    <p:extLst>
      <p:ext uri="{BB962C8B-B14F-4D97-AF65-F5344CB8AC3E}">
        <p14:creationId xmlns:p14="http://schemas.microsoft.com/office/powerpoint/2010/main" val="24889936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E4D71D0-1AC0-32C3-566D-64AFC1394B6A}"/>
              </a:ext>
            </a:extLst>
          </p:cNvPr>
          <p:cNvSpPr txBox="1"/>
          <p:nvPr/>
        </p:nvSpPr>
        <p:spPr>
          <a:xfrm>
            <a:off x="1766934" y="813785"/>
            <a:ext cx="8590502"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No one has seen God at any time</a:t>
            </a:r>
          </a:p>
        </p:txBody>
      </p:sp>
      <p:sp>
        <p:nvSpPr>
          <p:cNvPr id="3" name="TextBox 2">
            <a:extLst>
              <a:ext uri="{FF2B5EF4-FFF2-40B4-BE49-F238E27FC236}">
                <a16:creationId xmlns:a16="http://schemas.microsoft.com/office/drawing/2014/main" id="{57D8622D-D80F-AF31-0831-E26052FC3770}"/>
              </a:ext>
            </a:extLst>
          </p:cNvPr>
          <p:cNvSpPr txBox="1"/>
          <p:nvPr/>
        </p:nvSpPr>
        <p:spPr>
          <a:xfrm>
            <a:off x="968187" y="1688558"/>
            <a:ext cx="10475258" cy="181588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1 Timothy 6:15-16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…he who is the blessed and only Sovereign, the King of kings and Lord of lords, who alone has immortality, who dwells in unapproachable light, </a:t>
            </a:r>
            <a:r>
              <a:rPr kumimoji="0" lang="en-US" sz="2800" b="1" i="0" u="sng"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whom no one has ever seen or can see</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a:t>
            </a:r>
          </a:p>
        </p:txBody>
      </p:sp>
    </p:spTree>
    <p:extLst>
      <p:ext uri="{BB962C8B-B14F-4D97-AF65-F5344CB8AC3E}">
        <p14:creationId xmlns:p14="http://schemas.microsoft.com/office/powerpoint/2010/main" val="1775632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E4D71D0-1AC0-32C3-566D-64AFC1394B6A}"/>
              </a:ext>
            </a:extLst>
          </p:cNvPr>
          <p:cNvSpPr txBox="1"/>
          <p:nvPr/>
        </p:nvSpPr>
        <p:spPr>
          <a:xfrm>
            <a:off x="1766934" y="813785"/>
            <a:ext cx="8590502"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No one has seen God at any time</a:t>
            </a:r>
          </a:p>
        </p:txBody>
      </p:sp>
      <p:sp>
        <p:nvSpPr>
          <p:cNvPr id="3" name="TextBox 2">
            <a:extLst>
              <a:ext uri="{FF2B5EF4-FFF2-40B4-BE49-F238E27FC236}">
                <a16:creationId xmlns:a16="http://schemas.microsoft.com/office/drawing/2014/main" id="{57D8622D-D80F-AF31-0831-E26052FC3770}"/>
              </a:ext>
            </a:extLst>
          </p:cNvPr>
          <p:cNvSpPr txBox="1"/>
          <p:nvPr/>
        </p:nvSpPr>
        <p:spPr>
          <a:xfrm>
            <a:off x="326571" y="1634770"/>
            <a:ext cx="11345477" cy="267765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But what about Moses?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Numbers 12:8</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“With him I speak mouth to mouth, clearly”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Exodus 33:11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Thus the </a:t>
            </a:r>
            <a:r>
              <a:rPr kumimoji="0" lang="en-US" sz="2800" b="0" i="0" u="none" strike="noStrike" kern="1200" cap="small" spc="0" normalizeH="0" baseline="0" noProof="0" dirty="0">
                <a:ln>
                  <a:noFill/>
                </a:ln>
                <a:solidFill>
                  <a:prstClr val="white"/>
                </a:solidFill>
                <a:effectLst/>
                <a:uLnTx/>
                <a:uFillTx/>
                <a:latin typeface="Palatino Linotype" panose="02040502050505030304" pitchFamily="18" charset="0"/>
                <a:ea typeface="+mn-ea"/>
                <a:cs typeface="+mn-cs"/>
              </a:rPr>
              <a:t>Lord</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used to speak to Moses face to face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However, in that very context…</a:t>
            </a:r>
          </a:p>
        </p:txBody>
      </p:sp>
    </p:spTree>
    <p:extLst>
      <p:ext uri="{BB962C8B-B14F-4D97-AF65-F5344CB8AC3E}">
        <p14:creationId xmlns:p14="http://schemas.microsoft.com/office/powerpoint/2010/main" val="20397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E4D71D0-1AC0-32C3-566D-64AFC1394B6A}"/>
              </a:ext>
            </a:extLst>
          </p:cNvPr>
          <p:cNvSpPr txBox="1"/>
          <p:nvPr/>
        </p:nvSpPr>
        <p:spPr>
          <a:xfrm>
            <a:off x="1766934" y="813785"/>
            <a:ext cx="8590502"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No one has seen God at any time</a:t>
            </a:r>
          </a:p>
        </p:txBody>
      </p:sp>
      <p:sp>
        <p:nvSpPr>
          <p:cNvPr id="3" name="TextBox 2">
            <a:extLst>
              <a:ext uri="{FF2B5EF4-FFF2-40B4-BE49-F238E27FC236}">
                <a16:creationId xmlns:a16="http://schemas.microsoft.com/office/drawing/2014/main" id="{57D8622D-D80F-AF31-0831-E26052FC3770}"/>
              </a:ext>
            </a:extLst>
          </p:cNvPr>
          <p:cNvSpPr txBox="1"/>
          <p:nvPr/>
        </p:nvSpPr>
        <p:spPr>
          <a:xfrm>
            <a:off x="313509" y="1634770"/>
            <a:ext cx="11678193" cy="181588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But what about Moses?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However, in that very context…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Moses said, “Please show me your glory.”</a:t>
            </a:r>
          </a:p>
        </p:txBody>
      </p:sp>
    </p:spTree>
    <p:extLst>
      <p:ext uri="{BB962C8B-B14F-4D97-AF65-F5344CB8AC3E}">
        <p14:creationId xmlns:p14="http://schemas.microsoft.com/office/powerpoint/2010/main" val="27399727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E4D71D0-1AC0-32C3-566D-64AFC1394B6A}"/>
              </a:ext>
            </a:extLst>
          </p:cNvPr>
          <p:cNvSpPr txBox="1"/>
          <p:nvPr/>
        </p:nvSpPr>
        <p:spPr>
          <a:xfrm>
            <a:off x="1766934" y="813785"/>
            <a:ext cx="8590502"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No one has seen God at any time</a:t>
            </a:r>
          </a:p>
        </p:txBody>
      </p:sp>
      <p:sp>
        <p:nvSpPr>
          <p:cNvPr id="3" name="TextBox 2">
            <a:extLst>
              <a:ext uri="{FF2B5EF4-FFF2-40B4-BE49-F238E27FC236}">
                <a16:creationId xmlns:a16="http://schemas.microsoft.com/office/drawing/2014/main" id="{57D8622D-D80F-AF31-0831-E26052FC3770}"/>
              </a:ext>
            </a:extLst>
          </p:cNvPr>
          <p:cNvSpPr txBox="1"/>
          <p:nvPr/>
        </p:nvSpPr>
        <p:spPr>
          <a:xfrm>
            <a:off x="313509" y="1634770"/>
            <a:ext cx="11678193"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But what about Moses?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However, in that very context…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Moses said, “Please show me your glory.” And he said, “I will make all my goodness pass before you and will proclaim before you my name ‘The </a:t>
            </a:r>
            <a:r>
              <a:rPr kumimoji="0" lang="en-US" sz="2800" b="0" i="0" u="none" strike="noStrike" kern="1200" cap="small" spc="0" normalizeH="0" baseline="0" noProof="0" dirty="0">
                <a:ln>
                  <a:noFill/>
                </a:ln>
                <a:solidFill>
                  <a:prstClr val="white"/>
                </a:solidFill>
                <a:effectLst/>
                <a:uLnTx/>
                <a:uFillTx/>
                <a:latin typeface="Palatino Linotype" panose="02040502050505030304" pitchFamily="18" charset="0"/>
                <a:ea typeface="+mn-ea"/>
                <a:cs typeface="+mn-cs"/>
              </a:rPr>
              <a:t>Lord</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And I will be gracious to whom I will be gracious, and will show mercy on whom I will show mercy. But,” he said, “you cannot see my face, </a:t>
            </a:r>
            <a:r>
              <a:rPr kumimoji="0" lang="en-US" sz="2800" b="0" i="0" u="sng"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for man shall not see me and live</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a:t>
            </a:r>
          </a:p>
        </p:txBody>
      </p:sp>
    </p:spTree>
    <p:extLst>
      <p:ext uri="{BB962C8B-B14F-4D97-AF65-F5344CB8AC3E}">
        <p14:creationId xmlns:p14="http://schemas.microsoft.com/office/powerpoint/2010/main" val="4045939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E4D71D0-1AC0-32C3-566D-64AFC1394B6A}"/>
              </a:ext>
            </a:extLst>
          </p:cNvPr>
          <p:cNvSpPr txBox="1"/>
          <p:nvPr/>
        </p:nvSpPr>
        <p:spPr>
          <a:xfrm>
            <a:off x="1766934" y="813785"/>
            <a:ext cx="8590502"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No one has seen God at any time</a:t>
            </a:r>
          </a:p>
        </p:txBody>
      </p:sp>
      <p:sp>
        <p:nvSpPr>
          <p:cNvPr id="3" name="TextBox 2">
            <a:extLst>
              <a:ext uri="{FF2B5EF4-FFF2-40B4-BE49-F238E27FC236}">
                <a16:creationId xmlns:a16="http://schemas.microsoft.com/office/drawing/2014/main" id="{57D8622D-D80F-AF31-0831-E26052FC3770}"/>
              </a:ext>
            </a:extLst>
          </p:cNvPr>
          <p:cNvSpPr txBox="1"/>
          <p:nvPr/>
        </p:nvSpPr>
        <p:spPr>
          <a:xfrm>
            <a:off x="313509" y="1634770"/>
            <a:ext cx="11678193" cy="526297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But what about Moses?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However, in that very context…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Moses said, “Please show me your glory.” And he said, “I will make all my goodness pass before you and will proclaim before you my name ‘The </a:t>
            </a:r>
            <a:r>
              <a:rPr kumimoji="0" lang="en-US" sz="2800" b="0" i="0" u="none" strike="noStrike" kern="1200" cap="small" spc="0" normalizeH="0" baseline="0" noProof="0" dirty="0">
                <a:ln>
                  <a:noFill/>
                </a:ln>
                <a:solidFill>
                  <a:prstClr val="white"/>
                </a:solidFill>
                <a:effectLst/>
                <a:uLnTx/>
                <a:uFillTx/>
                <a:latin typeface="Palatino Linotype" panose="02040502050505030304" pitchFamily="18" charset="0"/>
                <a:ea typeface="+mn-ea"/>
                <a:cs typeface="+mn-cs"/>
              </a:rPr>
              <a:t>Lord</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And I will be gracious to whom I will be gracious, and will show mercy on whom I will show mercy. But,” he said, “you cannot see my face, </a:t>
            </a:r>
            <a:r>
              <a:rPr kumimoji="0" lang="en-US" sz="2800" b="0" i="0" u="sng"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for man shall not see me and live</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And the </a:t>
            </a:r>
            <a:r>
              <a:rPr kumimoji="0" lang="en-US" sz="2800" b="0" i="0" u="none" strike="noStrike" kern="1200" cap="small" spc="0" normalizeH="0" baseline="0" noProof="0" dirty="0">
                <a:ln>
                  <a:noFill/>
                </a:ln>
                <a:solidFill>
                  <a:prstClr val="white"/>
                </a:solidFill>
                <a:effectLst/>
                <a:uLnTx/>
                <a:uFillTx/>
                <a:latin typeface="Palatino Linotype" panose="02040502050505030304" pitchFamily="18" charset="0"/>
                <a:ea typeface="+mn-ea"/>
                <a:cs typeface="+mn-cs"/>
              </a:rPr>
              <a:t>Lord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said, “Behold, there is a place by me where you shall stand on the rock, and while my glory passes by I will put you in a cleft of the rock, and I will cover you with my hand until I have passed by. Then I will take away my hand, and you shall see my back, but my face shall not be seen.”</a:t>
            </a:r>
          </a:p>
        </p:txBody>
      </p:sp>
    </p:spTree>
    <p:extLst>
      <p:ext uri="{BB962C8B-B14F-4D97-AF65-F5344CB8AC3E}">
        <p14:creationId xmlns:p14="http://schemas.microsoft.com/office/powerpoint/2010/main" val="2279167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1478</Words>
  <Application>Microsoft Office PowerPoint</Application>
  <PresentationFormat>Widescreen</PresentationFormat>
  <Paragraphs>117</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Palatino Linotype</vt:lpstr>
      <vt:lpstr>system-ui</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Exton Class</dc:creator>
  <cp:lastModifiedBy>Exton Class</cp:lastModifiedBy>
  <cp:revision>1</cp:revision>
  <dcterms:created xsi:type="dcterms:W3CDTF">2023-01-22T17:08:56Z</dcterms:created>
  <dcterms:modified xsi:type="dcterms:W3CDTF">2023-01-22T17:09:16Z</dcterms:modified>
</cp:coreProperties>
</file>