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600" r:id="rId3"/>
    <p:sldId id="258" r:id="rId4"/>
    <p:sldId id="260" r:id="rId5"/>
    <p:sldId id="259"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0"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93C4-9A7A-0C23-86FF-3A7FA5C805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D133C7-9949-DE21-0D29-C0921B1476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E32A68-D076-5ADA-7157-D969ABB49F81}"/>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5" name="Footer Placeholder 4">
            <a:extLst>
              <a:ext uri="{FF2B5EF4-FFF2-40B4-BE49-F238E27FC236}">
                <a16:creationId xmlns:a16="http://schemas.microsoft.com/office/drawing/2014/main" id="{54D36F10-CBE8-3266-94B3-C8AAAEBB3B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1F3514-4A25-D2E6-09B5-3FE3540659EA}"/>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373712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AE95-1A3A-19E4-F91C-E40CD523C8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0658D5-CD93-0825-6146-62E8E08598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CA699C-A341-51F9-794B-7C2F98AFF905}"/>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5" name="Footer Placeholder 4">
            <a:extLst>
              <a:ext uri="{FF2B5EF4-FFF2-40B4-BE49-F238E27FC236}">
                <a16:creationId xmlns:a16="http://schemas.microsoft.com/office/drawing/2014/main" id="{D09F6F6C-31A4-4240-1206-FA103C0DC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9D72B-4FF3-DD7B-BB86-1807FBCB4E81}"/>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2842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57172F-033D-2BE3-905D-F54EB61E4C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677615-87CF-E365-6F47-0F70F55207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97E17E-3F2D-B513-85DC-4BD6022D4EC6}"/>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5" name="Footer Placeholder 4">
            <a:extLst>
              <a:ext uri="{FF2B5EF4-FFF2-40B4-BE49-F238E27FC236}">
                <a16:creationId xmlns:a16="http://schemas.microsoft.com/office/drawing/2014/main" id="{64E30B41-3128-F3D1-9FA1-67AABF3EA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69BE7-F06E-735E-0B23-223C2718F4BE}"/>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1215542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ABFB85-2B09-43CD-9899-E8573B298B1C}"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599038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190057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ABFB85-2B09-43CD-9899-E8573B298B1C}"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713210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ABFB85-2B09-43CD-9899-E8573B298B1C}" type="datetimeFigureOut">
              <a:rPr lang="en-US" smtClean="0"/>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787214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ABFB85-2B09-43CD-9899-E8573B298B1C}" type="datetimeFigureOut">
              <a:rPr lang="en-US" smtClean="0"/>
              <a:t>11/12/2022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084272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ABFB85-2B09-43CD-9899-E8573B298B1C}" type="datetimeFigureOut">
              <a:rPr lang="en-US" smtClean="0"/>
              <a:t>11/12/2022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551102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BFB85-2B09-43CD-9899-E8573B298B1C}" type="datetimeFigureOut">
              <a:rPr lang="en-US" smtClean="0"/>
              <a:t>11/12/2022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417823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24ABFB85-2B09-43CD-9899-E8573B298B1C}" type="datetimeFigureOut">
              <a:rPr lang="en-US" smtClean="0"/>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90516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7B89B-9D23-D80B-6AB3-7258575E7E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86972D-BD89-1CAC-D409-2C0EA6EF9E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AC135-0306-B6C6-C34A-E238615E990C}"/>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5" name="Footer Placeholder 4">
            <a:extLst>
              <a:ext uri="{FF2B5EF4-FFF2-40B4-BE49-F238E27FC236}">
                <a16:creationId xmlns:a16="http://schemas.microsoft.com/office/drawing/2014/main" id="{5A45A771-CAD8-63D7-E361-E20DB64F97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75CF6-8C82-6463-B62E-27F374CD6FA5}"/>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16487578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24ABFB85-2B09-43CD-9899-E8573B298B1C}" type="datetimeFigureOut">
              <a:rPr lang="en-US" smtClean="0"/>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208198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8694292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43475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42FFD-B5DA-2016-A093-5DC333BE9B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2D6314-02A3-5883-4FEF-7F49C68397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FD6B7C-4CF8-B052-A82B-F789ACA6D2DA}"/>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5" name="Footer Placeholder 4">
            <a:extLst>
              <a:ext uri="{FF2B5EF4-FFF2-40B4-BE49-F238E27FC236}">
                <a16:creationId xmlns:a16="http://schemas.microsoft.com/office/drawing/2014/main" id="{FDBD691D-F91E-EE25-FA07-838E39537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3828B-9FA6-6831-6813-2C3946A5DA56}"/>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40128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E9E32-846D-81ED-4B92-E89C69EC46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872979-A1D4-582C-C876-D9AE700291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A4FC1F-8D16-A48B-E079-BF5AD3A503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189490-4F13-89B1-6580-94E9CF996CC8}"/>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6" name="Footer Placeholder 5">
            <a:extLst>
              <a:ext uri="{FF2B5EF4-FFF2-40B4-BE49-F238E27FC236}">
                <a16:creationId xmlns:a16="http://schemas.microsoft.com/office/drawing/2014/main" id="{18761BF0-EFCA-E2F6-8833-3458D04D93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087225-D787-F560-1614-F419ED453083}"/>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184269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07123-0B32-9D23-FE0A-91F5907DDE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077B98-2089-1F24-F878-8B0C9A1401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21D105-793B-5AD7-53ED-1694CDF643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FEFD44-D9C1-2029-3321-931D7A0A21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4A7EB5-2DF7-1562-1F35-F88A62E08E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DC441C-5051-C39A-8F19-72A4E8B65B37}"/>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8" name="Footer Placeholder 7">
            <a:extLst>
              <a:ext uri="{FF2B5EF4-FFF2-40B4-BE49-F238E27FC236}">
                <a16:creationId xmlns:a16="http://schemas.microsoft.com/office/drawing/2014/main" id="{0FE19770-969D-2517-49BE-A90BBE263A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F89264-29C8-9EFD-E990-FDDE0C50B856}"/>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2253113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926CC-8F46-B24D-ACC4-7313D145A2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78D0A0-AE4E-3FAF-1FFA-229B93ED4150}"/>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4" name="Footer Placeholder 3">
            <a:extLst>
              <a:ext uri="{FF2B5EF4-FFF2-40B4-BE49-F238E27FC236}">
                <a16:creationId xmlns:a16="http://schemas.microsoft.com/office/drawing/2014/main" id="{ACAD392C-B8A4-4106-1293-A6A68735A2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E57587-F228-207D-62BD-2EF326863C65}"/>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261658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3FEA29-3845-ACA2-9DD5-C663C074356A}"/>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3" name="Footer Placeholder 2">
            <a:extLst>
              <a:ext uri="{FF2B5EF4-FFF2-40B4-BE49-F238E27FC236}">
                <a16:creationId xmlns:a16="http://schemas.microsoft.com/office/drawing/2014/main" id="{0800F99B-6612-A92E-AF49-EC1215FE20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C9877-2088-9D48-5733-617E8FF9C220}"/>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68753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93A47-5F8E-CEDD-B4F3-5C90CACF82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B909DD-72F9-8244-F579-91348376D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71B4A1-A0CD-BDF2-6F5A-40C12B21D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13AD65-BC78-C422-5648-BAB401A96770}"/>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6" name="Footer Placeholder 5">
            <a:extLst>
              <a:ext uri="{FF2B5EF4-FFF2-40B4-BE49-F238E27FC236}">
                <a16:creationId xmlns:a16="http://schemas.microsoft.com/office/drawing/2014/main" id="{B2A5F251-A32D-7451-F1BC-067C3554F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53D471-2FFE-3C6B-98EB-16569BEE9C31}"/>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2540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38D6D-FA6D-D88B-CF8C-AD7120724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779C4-BB8C-6CF2-BFB3-E7BCB630A0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5AB3A4-E0B8-F2A4-E217-5E4DB8730C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8639DE-9F6E-FB1D-C094-37FC544378C4}"/>
              </a:ext>
            </a:extLst>
          </p:cNvPr>
          <p:cNvSpPr>
            <a:spLocks noGrp="1"/>
          </p:cNvSpPr>
          <p:nvPr>
            <p:ph type="dt" sz="half" idx="10"/>
          </p:nvPr>
        </p:nvSpPr>
        <p:spPr/>
        <p:txBody>
          <a:bodyPr/>
          <a:lstStyle/>
          <a:p>
            <a:fld id="{3C456C3D-6873-4041-A991-FA073AF84C14}" type="datetimeFigureOut">
              <a:rPr lang="en-US" smtClean="0"/>
              <a:t>11/13/2022</a:t>
            </a:fld>
            <a:endParaRPr lang="en-US"/>
          </a:p>
        </p:txBody>
      </p:sp>
      <p:sp>
        <p:nvSpPr>
          <p:cNvPr id="6" name="Footer Placeholder 5">
            <a:extLst>
              <a:ext uri="{FF2B5EF4-FFF2-40B4-BE49-F238E27FC236}">
                <a16:creationId xmlns:a16="http://schemas.microsoft.com/office/drawing/2014/main" id="{7388E690-5A84-90F9-14E5-038A62FBD4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E0E856-0A07-FC1E-260A-1EC89D28CA54}"/>
              </a:ext>
            </a:extLst>
          </p:cNvPr>
          <p:cNvSpPr>
            <a:spLocks noGrp="1"/>
          </p:cNvSpPr>
          <p:nvPr>
            <p:ph type="sldNum" sz="quarter" idx="12"/>
          </p:nvPr>
        </p:nvSpPr>
        <p:spPr/>
        <p:txBody>
          <a:bodyPr/>
          <a:lstStyle/>
          <a:p>
            <a:fld id="{7C8C7BC5-2E81-4710-A941-45D1B44F8BDA}" type="slidenum">
              <a:rPr lang="en-US" smtClean="0"/>
              <a:t>‹#›</a:t>
            </a:fld>
            <a:endParaRPr lang="en-US"/>
          </a:p>
        </p:txBody>
      </p:sp>
    </p:spTree>
    <p:extLst>
      <p:ext uri="{BB962C8B-B14F-4D97-AF65-F5344CB8AC3E}">
        <p14:creationId xmlns:p14="http://schemas.microsoft.com/office/powerpoint/2010/main" val="312969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5C78FB-293F-88DB-9DFD-0044E09BAA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B0EF35-618E-6A7C-DA46-2C496AC73B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BFA30-14E1-4ED7-CCD1-833293A58F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56C3D-6873-4041-A991-FA073AF84C14}" type="datetimeFigureOut">
              <a:rPr lang="en-US" smtClean="0"/>
              <a:t>11/13/2022</a:t>
            </a:fld>
            <a:endParaRPr lang="en-US"/>
          </a:p>
        </p:txBody>
      </p:sp>
      <p:sp>
        <p:nvSpPr>
          <p:cNvPr id="5" name="Footer Placeholder 4">
            <a:extLst>
              <a:ext uri="{FF2B5EF4-FFF2-40B4-BE49-F238E27FC236}">
                <a16:creationId xmlns:a16="http://schemas.microsoft.com/office/drawing/2014/main" id="{99C13087-4C84-E55A-0D5B-EAED00F09D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52E904-6371-52A3-5FAB-4037A2026E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C7BC5-2E81-4710-A941-45D1B44F8BDA}" type="slidenum">
              <a:rPr lang="en-US" smtClean="0"/>
              <a:t>‹#›</a:t>
            </a:fld>
            <a:endParaRPr lang="en-US"/>
          </a:p>
        </p:txBody>
      </p:sp>
    </p:spTree>
    <p:extLst>
      <p:ext uri="{BB962C8B-B14F-4D97-AF65-F5344CB8AC3E}">
        <p14:creationId xmlns:p14="http://schemas.microsoft.com/office/powerpoint/2010/main" val="242060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24ABFB85-2B09-43CD-9899-E8573B298B1C}" type="datetimeFigureOut">
              <a:rPr lang="en-US" smtClean="0"/>
              <a:t>11/12/2022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47DF9DFB-A618-4065-9AC2-B4BBCDDB80E5}" type="slidenum">
              <a:rPr lang="en-US" smtClean="0"/>
              <a:t>‹#›</a:t>
            </a:fld>
            <a:endParaRPr lang="en-US"/>
          </a:p>
        </p:txBody>
      </p:sp>
    </p:spTree>
    <p:extLst>
      <p:ext uri="{BB962C8B-B14F-4D97-AF65-F5344CB8AC3E}">
        <p14:creationId xmlns:p14="http://schemas.microsoft.com/office/powerpoint/2010/main" val="111997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B9255E-7DC4-47F9-BC8C-79645EBBB58C}"/>
              </a:ext>
            </a:extLst>
          </p:cNvPr>
          <p:cNvSpPr txBox="1"/>
          <p:nvPr/>
        </p:nvSpPr>
        <p:spPr>
          <a:xfrm>
            <a:off x="740182" y="1701800"/>
            <a:ext cx="10597845" cy="3046988"/>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a:ea typeface="+mn-ea"/>
                <a:cs typeface="+mn-cs"/>
              </a:rPr>
              <a:t>Sermon</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1" u="none" strike="noStrike" kern="1200" cap="none" spc="0" normalizeH="0" baseline="0" noProof="0" dirty="0">
                <a:ln>
                  <a:noFill/>
                </a:ln>
                <a:solidFill>
                  <a:prstClr val="white"/>
                </a:solidFill>
                <a:effectLst/>
                <a:uLnTx/>
                <a:uFillTx/>
                <a:latin typeface="Calibri"/>
                <a:ea typeface="+mn-ea"/>
                <a:cs typeface="+mn-cs"/>
              </a:rPr>
              <a:t>“Pharoah’s Responses”</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4800" b="0" i="1"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0" i="1" u="none" strike="noStrike" kern="1200" cap="none" spc="0" normalizeH="0" baseline="0" noProof="0" dirty="0">
                <a:ln>
                  <a:noFill/>
                </a:ln>
                <a:solidFill>
                  <a:prstClr val="white"/>
                </a:solidFill>
                <a:effectLst/>
                <a:uLnTx/>
                <a:uFillTx/>
                <a:latin typeface="Calibri"/>
                <a:ea typeface="+mn-ea"/>
                <a:cs typeface="+mn-cs"/>
              </a:rPr>
              <a:t>Jeff Smelser</a:t>
            </a:r>
          </a:p>
        </p:txBody>
      </p:sp>
    </p:spTree>
    <p:extLst>
      <p:ext uri="{BB962C8B-B14F-4D97-AF65-F5344CB8AC3E}">
        <p14:creationId xmlns:p14="http://schemas.microsoft.com/office/powerpoint/2010/main" val="78349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222173" cy="461664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7</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[“insects”]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8:32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did not let the people go”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What is such a person’s view of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Galatians 6:7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God is not mocked”</a:t>
            </a:r>
          </a:p>
        </p:txBody>
      </p:sp>
    </p:spTree>
    <p:extLst>
      <p:ext uri="{BB962C8B-B14F-4D97-AF65-F5344CB8AC3E}">
        <p14:creationId xmlns:p14="http://schemas.microsoft.com/office/powerpoint/2010/main" val="184277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222173" cy="52937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8</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[cattle die]</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9:7</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“Pharaoh sent”</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Purpose of the distinction (8:22)</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Purpose of allowing Pharaoh to choose the time of relief from frogs (8:9)</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The Issue: Faith</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Hebrews 3:12, 19</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Ephesians 6:16 “shield of faith”</a:t>
            </a:r>
          </a:p>
        </p:txBody>
      </p:sp>
    </p:spTree>
    <p:extLst>
      <p:ext uri="{BB962C8B-B14F-4D97-AF65-F5344CB8AC3E}">
        <p14:creationId xmlns:p14="http://schemas.microsoft.com/office/powerpoint/2010/main" val="310865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222173" cy="184665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9</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[boils]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9:12</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did not listen”</a:t>
            </a:r>
          </a:p>
        </p:txBody>
      </p:sp>
    </p:spTree>
    <p:extLst>
      <p:ext uri="{BB962C8B-B14F-4D97-AF65-F5344CB8AC3E}">
        <p14:creationId xmlns:p14="http://schemas.microsoft.com/office/powerpoint/2010/main" val="283938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440537" cy="566308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10</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[hail]</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some</a:t>
            </a: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“feared the word of the </a:t>
            </a:r>
            <a:r>
              <a:rPr kumimoji="0" lang="en-US" sz="3200" b="1"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9:27</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“I have sinned”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sincere?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9:27</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“I know that you do not yet fear the </a:t>
            </a:r>
            <a:r>
              <a:rPr kumimoji="0" lang="en-US" sz="36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 </a:t>
            </a: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God.”</a:t>
            </a:r>
          </a:p>
        </p:txBody>
      </p:sp>
    </p:spTree>
    <p:extLst>
      <p:ext uri="{BB962C8B-B14F-4D97-AF65-F5344CB8AC3E}">
        <p14:creationId xmlns:p14="http://schemas.microsoft.com/office/powerpoint/2010/main" val="161741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440537" cy="258532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10</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[hail]</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9:34-10:1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when Pharaoh saw that the rain and the hail and the thunder had stopped,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sinned again and hardened his heart</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he and his servants.</a:t>
            </a:r>
            <a:endPar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41147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440537" cy="344709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10</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[hail]</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9:34-10:1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when Pharaoh saw that the rain and the hail and the thunder had stopped,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sinned again and hardened his heart</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he and his servants. So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Pharaoh’s heart was hardened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and he did not let the sons of Israel go, just as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had spoken through Moses.</a:t>
            </a:r>
            <a:endPar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746289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440537" cy="43088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10</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[hail]</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9:34-10:1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when Pharaoh saw that the rain and the hail and the thunder had stopped,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sinned again and hardened his heart</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he and his servants. So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Pharaoh’s heart was hardened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and he did not let the sons of Israel go, just as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had spoken through Moses. Then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said to Moses, “Go to Pharaoh, for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I have hardened his heart</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and the heart of his servants, so that I may perform these signs of Mine among them…</a:t>
            </a:r>
            <a:endPar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B13B62F1-40BE-4A5F-C952-E4B726FA536B}"/>
              </a:ext>
            </a:extLst>
          </p:cNvPr>
          <p:cNvSpPr txBox="1"/>
          <p:nvPr/>
        </p:nvSpPr>
        <p:spPr>
          <a:xfrm>
            <a:off x="5923722" y="1610430"/>
            <a:ext cx="6249404" cy="483209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if God had compelled Pharaoh at the beginning?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God’s purpose…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Exodus 10:1-2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Exodus 7:3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Joshua 9:9</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444444"/>
                </a:solidFill>
                <a:effectLst/>
                <a:uLnTx/>
                <a:uFillTx/>
                <a:latin typeface="Times New Roman" panose="02020603050405020304" pitchFamily="18" charset="0"/>
                <a:ea typeface="+mn-ea"/>
                <a:cs typeface="Times New Roman" panose="02020603050405020304" pitchFamily="18" charset="0"/>
              </a:rPr>
              <a:t>On November 16, 2002 Robert Bundy was shot and killed near the intersection of 1st St., NW. and </a:t>
            </a:r>
            <a:r>
              <a:rPr kumimoji="0" lang="en-US" sz="2800" b="0" i="0" u="none" strike="noStrike" kern="1200" cap="none" spc="0" normalizeH="0" baseline="0" noProof="0" dirty="0" err="1">
                <a:ln>
                  <a:noFill/>
                </a:ln>
                <a:solidFill>
                  <a:srgbClr val="444444"/>
                </a:solidFill>
                <a:effectLst/>
                <a:uLnTx/>
                <a:uFillTx/>
                <a:latin typeface="Times New Roman" panose="02020603050405020304" pitchFamily="18" charset="0"/>
                <a:ea typeface="+mn-ea"/>
                <a:cs typeface="Times New Roman" panose="02020603050405020304" pitchFamily="18" charset="0"/>
              </a:rPr>
              <a:t>Kennnedy</a:t>
            </a:r>
            <a:r>
              <a:rPr kumimoji="0" lang="en-US" sz="2800" b="0" i="0" u="none" strike="noStrike" kern="1200" cap="none" spc="0" normalizeH="0" baseline="0" noProof="0" dirty="0">
                <a:ln>
                  <a:noFill/>
                </a:ln>
                <a:solidFill>
                  <a:srgbClr val="444444"/>
                </a:solidFill>
                <a:effectLst/>
                <a:uLnTx/>
                <a:uFillTx/>
                <a:latin typeface="Times New Roman" panose="02020603050405020304" pitchFamily="18" charset="0"/>
                <a:ea typeface="+mn-ea"/>
                <a:cs typeface="Times New Roman" panose="02020603050405020304" pitchFamily="18" charset="0"/>
              </a:rPr>
              <a:t> St., NW, Washington, D.C.</a:t>
            </a:r>
          </a:p>
        </p:txBody>
      </p:sp>
    </p:spTree>
    <p:extLst>
      <p:ext uri="{BB962C8B-B14F-4D97-AF65-F5344CB8AC3E}">
        <p14:creationId xmlns:p14="http://schemas.microsoft.com/office/powerpoint/2010/main" val="287459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4405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11</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[locusts]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DDCC94A-156D-9FB7-3B7C-34A4711B0F4F}"/>
              </a:ext>
            </a:extLst>
          </p:cNvPr>
          <p:cNvSpPr txBox="1"/>
          <p:nvPr/>
        </p:nvSpPr>
        <p:spPr>
          <a:xfrm>
            <a:off x="518616" y="1668640"/>
            <a:ext cx="11122924"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10:7-8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Then Pharaoh’s servants said to him, “How long shall this man be a snare to us? Let the people go, so that they may serve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their God. Do you not yet realize that Egypt is destroyed?”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responds to his servants better than to God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political power</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So Moses and Aaron were brought back to Pharaoh, and he said to them, “Go, serve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your God! Who specifically are the ones who are going?”</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46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4405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11</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[locusts]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DDCC94A-156D-9FB7-3B7C-34A4711B0F4F}"/>
              </a:ext>
            </a:extLst>
          </p:cNvPr>
          <p:cNvSpPr txBox="1"/>
          <p:nvPr/>
        </p:nvSpPr>
        <p:spPr>
          <a:xfrm>
            <a:off x="518616" y="1668640"/>
            <a:ext cx="11122924" cy="48320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10:7-8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Then Pharaoh’s servants said to him, “How long shall this man be a snare to us? Let the people go, so that they may serve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their God. Do you not yet realize that Egypt is destroyed?”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So Moses and Aaron were brought back to Pharaoh, and he said to them, “Go, serve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your God! Who specifically are the ones who are going?”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10:11</a:t>
            </a: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“Not so! Go now, but only the men among you, and serve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He still thinks he can set the terms</a:t>
            </a:r>
          </a:p>
        </p:txBody>
      </p:sp>
    </p:spTree>
    <p:extLst>
      <p:ext uri="{BB962C8B-B14F-4D97-AF65-F5344CB8AC3E}">
        <p14:creationId xmlns:p14="http://schemas.microsoft.com/office/powerpoint/2010/main" val="25300780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4405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[locusts]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DDCC94A-156D-9FB7-3B7C-34A4711B0F4F}"/>
              </a:ext>
            </a:extLst>
          </p:cNvPr>
          <p:cNvSpPr txBox="1"/>
          <p:nvPr/>
        </p:nvSpPr>
        <p:spPr>
          <a:xfrm>
            <a:off x="518616" y="1668640"/>
            <a:ext cx="11122924"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10:16-17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Then Pharaoh hurriedly called for Moses and Aaron, and he said, ‘I have sinned against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your God and against you. So now, please forgive my sin only this once, and plead with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your God, that He would only remove this death from 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Pharaoh has tried this trick before</a:t>
            </a:r>
          </a:p>
        </p:txBody>
      </p:sp>
    </p:spTree>
    <p:extLst>
      <p:ext uri="{BB962C8B-B14F-4D97-AF65-F5344CB8AC3E}">
        <p14:creationId xmlns:p14="http://schemas.microsoft.com/office/powerpoint/2010/main" val="62933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9771797" cy="44627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st</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[staff to serpent]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7:11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“…called for the wise men and the sorcerers, and they also, the magicians of Egypt, did the same”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What was he thinking?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1371600" marR="0" lvl="3"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8 </a:t>
            </a:r>
            <a:r>
              <a:rPr kumimoji="0" lang="en-US" sz="32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19 </a:t>
            </a:r>
            <a:r>
              <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Then </a:t>
            </a:r>
            <a:r>
              <a:rPr kumimoji="0" lang="en-US" sz="32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rPr>
              <a:t>the magicians </a:t>
            </a:r>
            <a:r>
              <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said to Pharaoh, “This is the finger of God.”</a:t>
            </a:r>
          </a:p>
        </p:txBody>
      </p:sp>
    </p:spTree>
    <p:extLst>
      <p:ext uri="{BB962C8B-B14F-4D97-AF65-F5344CB8AC3E}">
        <p14:creationId xmlns:p14="http://schemas.microsoft.com/office/powerpoint/2010/main" val="15881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4405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[darkness]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DDCC94A-156D-9FB7-3B7C-34A4711B0F4F}"/>
              </a:ext>
            </a:extLst>
          </p:cNvPr>
          <p:cNvSpPr txBox="1"/>
          <p:nvPr/>
        </p:nvSpPr>
        <p:spPr>
          <a:xfrm>
            <a:off x="1501254" y="1668640"/>
            <a:ext cx="9171295"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10:24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“Go, serve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only let your flocks and your herds be left behind. Even your little ones may go with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Still thinks he can set the terms</a:t>
            </a:r>
          </a:p>
        </p:txBody>
      </p:sp>
    </p:spTree>
    <p:extLst>
      <p:ext uri="{BB962C8B-B14F-4D97-AF65-F5344CB8AC3E}">
        <p14:creationId xmlns:p14="http://schemas.microsoft.com/office/powerpoint/2010/main" val="365562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4405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[darkness]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DDCC94A-156D-9FB7-3B7C-34A4711B0F4F}"/>
              </a:ext>
            </a:extLst>
          </p:cNvPr>
          <p:cNvSpPr txBox="1"/>
          <p:nvPr/>
        </p:nvSpPr>
        <p:spPr>
          <a:xfrm>
            <a:off x="1501254" y="1668640"/>
            <a:ext cx="9171295"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10:28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“Then Pharaoh said to him, ‘Get away from me! Be careful, do not see my face again, for on the day you see my face, you shall die!’ Moses said, ‘You have spoken correctly; I shall never see your face again!’”</a:t>
            </a:r>
            <a:endPar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447512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4405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[death of firstborn]</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DDCC94A-156D-9FB7-3B7C-34A4711B0F4F}"/>
              </a:ext>
            </a:extLst>
          </p:cNvPr>
          <p:cNvSpPr txBox="1"/>
          <p:nvPr/>
        </p:nvSpPr>
        <p:spPr>
          <a:xfrm>
            <a:off x="1269242" y="1668640"/>
            <a:ext cx="10672549" cy="48320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12:31-32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“Then he called for Moses and Aaron at night and said, ‘Rise up, get out from among my people, both you and the sons of Israel; and go, worship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as you have said. Take both your flocks and your herds, as you have said, and go, and bless me also.’”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14:5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“When the king of Egypt was told that the people had fled, Pharaoh and his servants had a change of heart toward the people, and they said, ‘What is this that we have done, that we have let Israel go from serving us?’”</a:t>
            </a:r>
            <a:endPar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81602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954183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Am I like Pharaoh?</a:t>
            </a:r>
          </a:p>
        </p:txBody>
      </p:sp>
      <p:sp>
        <p:nvSpPr>
          <p:cNvPr id="6" name="TextBox 5">
            <a:extLst>
              <a:ext uri="{FF2B5EF4-FFF2-40B4-BE49-F238E27FC236}">
                <a16:creationId xmlns:a16="http://schemas.microsoft.com/office/drawing/2014/main" id="{6883C868-06AF-CE26-05E4-77F459FC201D}"/>
              </a:ext>
            </a:extLst>
          </p:cNvPr>
          <p:cNvSpPr txBox="1"/>
          <p:nvPr/>
        </p:nvSpPr>
        <p:spPr>
          <a:xfrm>
            <a:off x="474506" y="1298843"/>
            <a:ext cx="11319929"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“if you’ll do this, I will…”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Faithfulness is contingent upon whether I get what I want, or </a:t>
            </a:r>
            <a:r>
              <a:rPr kumimoji="0" lang="en-US" sz="3200" b="1" i="0" u="sng" strike="noStrike" kern="1200" cap="none" spc="0" normalizeH="0" baseline="0" noProof="0" dirty="0">
                <a:ln>
                  <a:noFill/>
                </a:ln>
                <a:solidFill>
                  <a:prstClr val="white"/>
                </a:solidFill>
                <a:effectLst/>
                <a:uLnTx/>
                <a:uFillTx/>
                <a:latin typeface="Calibri" panose="020F0502020204030204"/>
                <a:ea typeface="+mn-ea"/>
                <a:cs typeface="+mn-cs"/>
              </a:rPr>
              <a:t>don’t</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get what I want”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the </a:t>
            </a:r>
            <a:r>
              <a:rPr kumimoji="0" lang="en-US" sz="3200" b="1" i="0" u="sng" strike="noStrike" kern="1200" cap="none" spc="0" normalizeH="0" baseline="0" noProof="0" dirty="0">
                <a:ln>
                  <a:noFill/>
                </a:ln>
                <a:solidFill>
                  <a:prstClr val="white"/>
                </a:solidFill>
                <a:effectLst/>
                <a:uLnTx/>
                <a:uFillTx/>
                <a:latin typeface="Calibri" panose="020F0502020204030204"/>
                <a:ea typeface="+mn-ea"/>
                <a:cs typeface="+mn-cs"/>
              </a:rPr>
              <a:t>job</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the </a:t>
            </a:r>
            <a:r>
              <a:rPr kumimoji="0" lang="en-US" sz="3200" b="1" i="0" u="sng" strike="noStrike" kern="1200" cap="none" spc="0" normalizeH="0" baseline="0" noProof="0" dirty="0">
                <a:ln>
                  <a:noFill/>
                </a:ln>
                <a:solidFill>
                  <a:prstClr val="white"/>
                </a:solidFill>
                <a:effectLst/>
                <a:uLnTx/>
                <a:uFillTx/>
                <a:latin typeface="Calibri" panose="020F0502020204030204"/>
                <a:ea typeface="+mn-ea"/>
                <a:cs typeface="+mn-cs"/>
              </a:rPr>
              <a:t>wife</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the </a:t>
            </a:r>
            <a:r>
              <a:rPr kumimoji="0" lang="en-US" sz="3200" b="1" i="0" u="sng" strike="noStrike" kern="1200" cap="none" spc="0" normalizeH="0" baseline="0" noProof="0" dirty="0">
                <a:ln>
                  <a:noFill/>
                </a:ln>
                <a:solidFill>
                  <a:prstClr val="white"/>
                </a:solidFill>
                <a:effectLst/>
                <a:uLnTx/>
                <a:uFillTx/>
                <a:latin typeface="Calibri" panose="020F0502020204030204"/>
                <a:ea typeface="+mn-ea"/>
                <a:cs typeface="+mn-cs"/>
              </a:rPr>
              <a:t>husband</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the </a:t>
            </a:r>
            <a:r>
              <a:rPr kumimoji="0" lang="en-US" sz="3200" b="1" i="0" u="sng" strike="noStrike" kern="1200" cap="none" spc="0" normalizeH="0" baseline="0" noProof="0" dirty="0">
                <a:ln>
                  <a:noFill/>
                </a:ln>
                <a:solidFill>
                  <a:prstClr val="white"/>
                </a:solidFill>
                <a:effectLst/>
                <a:uLnTx/>
                <a:uFillTx/>
                <a:latin typeface="Calibri" panose="020F0502020204030204"/>
                <a:ea typeface="+mn-ea"/>
                <a:cs typeface="+mn-cs"/>
              </a:rPr>
              <a:t>praise</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the </a:t>
            </a:r>
            <a:r>
              <a:rPr kumimoji="0" lang="en-US" sz="3200" b="1" i="0" u="sng" strike="noStrike" kern="1200" cap="none" spc="0" normalizeH="0" baseline="0" noProof="0" dirty="0">
                <a:ln>
                  <a:noFill/>
                </a:ln>
                <a:solidFill>
                  <a:prstClr val="white"/>
                </a:solidFill>
                <a:effectLst/>
                <a:uLnTx/>
                <a:uFillTx/>
                <a:latin typeface="Calibri" panose="020F0502020204030204"/>
                <a:ea typeface="+mn-ea"/>
                <a:cs typeface="+mn-cs"/>
              </a:rPr>
              <a:t>friends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1" i="0" u="sng" strike="noStrike" kern="1200" cap="none" spc="0" normalizeH="0" baseline="0" noProof="0" dirty="0">
              <a:ln>
                <a:noFill/>
              </a:ln>
              <a:solidFill>
                <a:prstClr val="white"/>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drift away from the Lord</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about what I want?  or about submitting to what God wants?</a:t>
            </a:r>
          </a:p>
        </p:txBody>
      </p:sp>
    </p:spTree>
    <p:extLst>
      <p:ext uri="{BB962C8B-B14F-4D97-AF65-F5344CB8AC3E}">
        <p14:creationId xmlns:p14="http://schemas.microsoft.com/office/powerpoint/2010/main" val="145420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1" y="-1198"/>
            <a:ext cx="12192000" cy="923330"/>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Two Reluctant Men</a:t>
            </a:r>
          </a:p>
        </p:txBody>
      </p:sp>
      <p:sp>
        <p:nvSpPr>
          <p:cNvPr id="6" name="TextBox 5">
            <a:extLst>
              <a:ext uri="{FF2B5EF4-FFF2-40B4-BE49-F238E27FC236}">
                <a16:creationId xmlns:a16="http://schemas.microsoft.com/office/drawing/2014/main" id="{6883C868-06AF-CE26-05E4-77F459FC201D}"/>
              </a:ext>
            </a:extLst>
          </p:cNvPr>
          <p:cNvSpPr txBox="1"/>
          <p:nvPr/>
        </p:nvSpPr>
        <p:spPr>
          <a:xfrm>
            <a:off x="0" y="1057528"/>
            <a:ext cx="12117846" cy="5755422"/>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Moses!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Exodus 3-6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3:11 “Who am I, that I should go to Pharaoh, and that I should bring the sons of Israel out of Egypt?”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3:13 “Now they may say to me, ‘What is His name?’ What shall I say to them?”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4:1  “What if they will not believe me or listen to what I say? For they may say, ‘The </a:t>
            </a:r>
            <a:r>
              <a:rPr kumimoji="0" lang="en-US" sz="30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has not appeared to 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4:10 “Please, Lord, I have never been eloquent, neither recently nor in time past, nor since You have spoken to Your servant; for I am slow of speech and slow of tongue.”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4:13 “Please, Lord, now send the message by whomever You will.”</a:t>
            </a:r>
            <a:endPar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46CC1FF4-DD29-E9F8-7EAF-45639730F6F0}"/>
              </a:ext>
            </a:extLst>
          </p:cNvPr>
          <p:cNvSpPr txBox="1"/>
          <p:nvPr/>
        </p:nvSpPr>
        <p:spPr>
          <a:xfrm>
            <a:off x="3214251" y="2692344"/>
            <a:ext cx="5895424" cy="1938992"/>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Do not suppose that those who faithfully serve God always find it easy</a:t>
            </a:r>
          </a:p>
        </p:txBody>
      </p:sp>
      <p:sp>
        <p:nvSpPr>
          <p:cNvPr id="5" name="TextBox 4">
            <a:extLst>
              <a:ext uri="{FF2B5EF4-FFF2-40B4-BE49-F238E27FC236}">
                <a16:creationId xmlns:a16="http://schemas.microsoft.com/office/drawing/2014/main" id="{0B341FE2-7558-044D-EF4C-201AED4C2283}"/>
              </a:ext>
            </a:extLst>
          </p:cNvPr>
          <p:cNvSpPr txBox="1"/>
          <p:nvPr/>
        </p:nvSpPr>
        <p:spPr>
          <a:xfrm>
            <a:off x="3230171" y="4700842"/>
            <a:ext cx="5895424" cy="2062103"/>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Hebrews 5:8</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Although He was a Son, He learned obedience from the things which He suffered.</a:t>
            </a:r>
            <a:endParaRPr kumimoji="0" lang="en-US" sz="32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14148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1" y="-1198"/>
            <a:ext cx="12192000" cy="923330"/>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Two Reluctant Men</a:t>
            </a:r>
          </a:p>
        </p:txBody>
      </p:sp>
      <p:sp>
        <p:nvSpPr>
          <p:cNvPr id="6" name="TextBox 5">
            <a:extLst>
              <a:ext uri="{FF2B5EF4-FFF2-40B4-BE49-F238E27FC236}">
                <a16:creationId xmlns:a16="http://schemas.microsoft.com/office/drawing/2014/main" id="{6883C868-06AF-CE26-05E4-77F459FC201D}"/>
              </a:ext>
            </a:extLst>
          </p:cNvPr>
          <p:cNvSpPr txBox="1"/>
          <p:nvPr/>
        </p:nvSpPr>
        <p:spPr>
          <a:xfrm>
            <a:off x="0" y="1057528"/>
            <a:ext cx="12117846" cy="1200329"/>
          </a:xfrm>
          <a:prstGeom prst="rect">
            <a:avLst/>
          </a:prstGeom>
          <a:solidFill>
            <a:schemeClr val="bg1"/>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The difference between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prstClr val="black"/>
                </a:solidFill>
                <a:effectLst/>
                <a:uLnTx/>
                <a:uFillTx/>
                <a:latin typeface="Calibri" panose="020F0502020204030204"/>
                <a:ea typeface="+mn-ea"/>
                <a:cs typeface="+mn-cs"/>
              </a:rPr>
              <a:t>Moses			and				Pharaoh</a:t>
            </a:r>
          </a:p>
        </p:txBody>
      </p:sp>
      <p:sp>
        <p:nvSpPr>
          <p:cNvPr id="2" name="TextBox 1">
            <a:extLst>
              <a:ext uri="{FF2B5EF4-FFF2-40B4-BE49-F238E27FC236}">
                <a16:creationId xmlns:a16="http://schemas.microsoft.com/office/drawing/2014/main" id="{46CC1FF4-DD29-E9F8-7EAF-45639730F6F0}"/>
              </a:ext>
            </a:extLst>
          </p:cNvPr>
          <p:cNvSpPr txBox="1"/>
          <p:nvPr/>
        </p:nvSpPr>
        <p:spPr>
          <a:xfrm>
            <a:off x="7397086" y="2774232"/>
            <a:ext cx="4638197" cy="2062103"/>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Exodus 9:17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Still </a:t>
            </a:r>
            <a:r>
              <a:rPr kumimoji="0" lang="en-US" sz="32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exalt yourself</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against My people by not letting them go.</a:t>
            </a:r>
            <a:endParaRPr kumimoji="0" lang="en-US" sz="32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5" name="TextBox 4">
            <a:extLst>
              <a:ext uri="{FF2B5EF4-FFF2-40B4-BE49-F238E27FC236}">
                <a16:creationId xmlns:a16="http://schemas.microsoft.com/office/drawing/2014/main" id="{26ECF4D9-4698-55A2-D282-0EFF695383AC}"/>
              </a:ext>
            </a:extLst>
          </p:cNvPr>
          <p:cNvSpPr txBox="1"/>
          <p:nvPr/>
        </p:nvSpPr>
        <p:spPr>
          <a:xfrm>
            <a:off x="136467" y="2768052"/>
            <a:ext cx="6223383" cy="2062103"/>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rtlCol="0">
            <a:spAutoFit/>
          </a:bodyPr>
          <a:lstStyle>
            <a:defPPr>
              <a:defRPr lang="en-US"/>
            </a:defPPr>
            <a:lvl1pPr>
              <a:defRPr sz="4000" b="1"/>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Numbers 12:3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Now the man Moses was very humble, more than any person who was on the face of the earth.</a:t>
            </a:r>
          </a:p>
        </p:txBody>
      </p:sp>
      <p:sp>
        <p:nvSpPr>
          <p:cNvPr id="9" name="TextBox 8">
            <a:extLst>
              <a:ext uri="{FF2B5EF4-FFF2-40B4-BE49-F238E27FC236}">
                <a16:creationId xmlns:a16="http://schemas.microsoft.com/office/drawing/2014/main" id="{41A45817-9345-00D4-7E2F-D4BF747D3ED0}"/>
              </a:ext>
            </a:extLst>
          </p:cNvPr>
          <p:cNvSpPr txBox="1"/>
          <p:nvPr/>
        </p:nvSpPr>
        <p:spPr>
          <a:xfrm>
            <a:off x="5908516" y="5058472"/>
            <a:ext cx="6223383" cy="1569660"/>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“Pray for me” [but don’t repent]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“I have sinned” [but don’t repent]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“I’ll go just this far…”</a:t>
            </a:r>
          </a:p>
        </p:txBody>
      </p:sp>
    </p:spTree>
    <p:extLst>
      <p:ext uri="{BB962C8B-B14F-4D97-AF65-F5344CB8AC3E}">
        <p14:creationId xmlns:p14="http://schemas.microsoft.com/office/powerpoint/2010/main" val="53610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9896549" cy="34163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st</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[staff to serpent]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7:11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“…called for the wise men and the sorcerers, and they also, the magicians of Egypt, did the same”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It seems he was seeking evidence of Divine power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People can ask for signs with different agendas…</a:t>
            </a:r>
            <a:endPar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3CD91B8-C9C9-5654-DBF8-2915836ACAED}"/>
              </a:ext>
            </a:extLst>
          </p:cNvPr>
          <p:cNvSpPr txBox="1"/>
          <p:nvPr/>
        </p:nvSpPr>
        <p:spPr>
          <a:xfrm>
            <a:off x="586849" y="4431731"/>
            <a:ext cx="2702264" cy="240065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Calibri" panose="020F0502020204030204"/>
                <a:ea typeface="+mn-ea"/>
                <a:cs typeface="+mn-cs"/>
              </a:rPr>
              <a:t>Gideon’s Fleece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Calibri" panose="020F0502020204030204"/>
                <a:ea typeface="+mn-ea"/>
                <a:cs typeface="+mn-cs"/>
              </a:rPr>
              <a:t>Thomas’ Doubt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8D68E2A1-4FA9-6FF6-471B-80B3D7281448}"/>
              </a:ext>
            </a:extLst>
          </p:cNvPr>
          <p:cNvSpPr txBox="1"/>
          <p:nvPr/>
        </p:nvSpPr>
        <p:spPr>
          <a:xfrm>
            <a:off x="4203507" y="4434006"/>
            <a:ext cx="7524464" cy="240065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system-ui"/>
                <a:ea typeface="+mn-ea"/>
                <a:cs typeface="+mn-cs"/>
              </a:rPr>
              <a:t>John 2:18</a:t>
            </a:r>
            <a:r>
              <a:rPr kumimoji="0" lang="en-US" sz="3000" b="0" i="0" u="none" strike="noStrike" kern="1200" cap="none" spc="0" normalizeH="0" baseline="0" noProof="0" dirty="0">
                <a:ln>
                  <a:noFill/>
                </a:ln>
                <a:solidFill>
                  <a:srgbClr val="000000"/>
                </a:solidFill>
                <a:effectLst/>
                <a:uLnTx/>
                <a:uFillTx/>
                <a:latin typeface="system-ui"/>
                <a:ea typeface="+mn-ea"/>
                <a:cs typeface="+mn-cs"/>
              </a:rPr>
              <a:t>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“What sign do You show us as your authority for doing these things?”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Calibri" panose="020F0502020204030204"/>
                <a:ea typeface="+mn-ea"/>
                <a:cs typeface="+mn-cs"/>
              </a:rPr>
              <a:t>John 6:30</a:t>
            </a:r>
            <a:r>
              <a:rPr kumimoji="0" lang="en-US" sz="30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“What then are You doing as a sign, so that we may see, and believe You?”</a:t>
            </a:r>
            <a:endPar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5" name="TextBox 4">
            <a:extLst>
              <a:ext uri="{FF2B5EF4-FFF2-40B4-BE49-F238E27FC236}">
                <a16:creationId xmlns:a16="http://schemas.microsoft.com/office/drawing/2014/main" id="{FB66A5FE-3B68-BD9E-B36E-8E478DD29EAB}"/>
              </a:ext>
            </a:extLst>
          </p:cNvPr>
          <p:cNvSpPr txBox="1"/>
          <p:nvPr/>
        </p:nvSpPr>
        <p:spPr>
          <a:xfrm>
            <a:off x="3315040" y="4435488"/>
            <a:ext cx="864359" cy="2400657"/>
          </a:xfrm>
          <a:prstGeom prst="rect">
            <a:avLst/>
          </a:prstGeom>
          <a:solidFill>
            <a:schemeClr val="bg1"/>
          </a:solidFill>
        </p:spPr>
        <p:txBody>
          <a:bodyPr wrap="square" anchor="ctr" anchorCtr="0">
            <a:spAutoFit/>
          </a:bodyPr>
          <a:lstStyle>
            <a:defPPr>
              <a:defRPr lang="en-US"/>
            </a:defPPr>
            <a:lvl1pPr>
              <a:defRPr sz="3000" b="1"/>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1" u="none" strike="noStrike" kern="1200" cap="none" spc="0" normalizeH="0" baseline="0" noProof="0" dirty="0">
                <a:ln>
                  <a:noFill/>
                </a:ln>
                <a:solidFill>
                  <a:prstClr val="black"/>
                </a:solidFill>
                <a:effectLst/>
                <a:uLnTx/>
                <a:uFillTx/>
                <a:latin typeface="Calibri" panose="020F0502020204030204"/>
                <a:ea typeface="+mn-ea"/>
                <a:cs typeface="+mn-cs"/>
              </a:rPr>
              <a:t>vs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433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7" grpId="0" uiExpand="1" build="p"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9266829" cy="477053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1</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st</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[staff to serpent]</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7:11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“…called for the wise men and the sorcerers, and they also, the magicians of Egypt, did the same”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People can ask for signs with different agendas…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	What was Pharaoh’s agenda?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7:13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did not listen”</a:t>
            </a:r>
            <a:endPar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627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9266829" cy="24006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2</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nd</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[water to blood]</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7:23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“Then Pharaoh turned and went into his house with no concern even for this.”</a:t>
            </a:r>
            <a:endParaRPr kumimoji="0" lang="en-US" sz="36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62968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399594" cy="461664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3</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rd</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[frogs]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8:8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“Entreat the LORD that he remove the frogs …and I will let the people go…”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thinking we can negotiate with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God demands complete surrender</a:t>
            </a:r>
          </a:p>
        </p:txBody>
      </p:sp>
    </p:spTree>
    <p:extLst>
      <p:ext uri="{BB962C8B-B14F-4D97-AF65-F5344CB8AC3E}">
        <p14:creationId xmlns:p14="http://schemas.microsoft.com/office/powerpoint/2010/main" val="428615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399594" cy="49244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4</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[frogs]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8:15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“when Pharaoh saw that there was relief, he hardened his heart”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got what he wanted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NOT: get what we want from Him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RATHER: conform to his agenda</a:t>
            </a:r>
          </a:p>
        </p:txBody>
      </p:sp>
    </p:spTree>
    <p:extLst>
      <p:ext uri="{BB962C8B-B14F-4D97-AF65-F5344CB8AC3E}">
        <p14:creationId xmlns:p14="http://schemas.microsoft.com/office/powerpoint/2010/main" val="218505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8748215" cy="24006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5</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[“gnats”]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8:19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 magicians said to Pharaoh, ‘</a:t>
            </a:r>
            <a:r>
              <a:rPr kumimoji="0" lang="en-US" sz="3600" b="0" i="1"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this is the finger of God</a:t>
            </a: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did not listen to them”</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55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11FAE-1C95-F214-C53C-AB55E24CAC4F}"/>
              </a:ext>
            </a:extLst>
          </p:cNvPr>
          <p:cNvSpPr txBox="1"/>
          <p:nvPr/>
        </p:nvSpPr>
        <p:spPr>
          <a:xfrm>
            <a:off x="79833" y="53394"/>
            <a:ext cx="696241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Pharaoh’s Responses</a:t>
            </a:r>
          </a:p>
        </p:txBody>
      </p:sp>
      <p:sp>
        <p:nvSpPr>
          <p:cNvPr id="3" name="TextBox 2">
            <a:extLst>
              <a:ext uri="{FF2B5EF4-FFF2-40B4-BE49-F238E27FC236}">
                <a16:creationId xmlns:a16="http://schemas.microsoft.com/office/drawing/2014/main" id="{FA6DF30E-E29F-8A26-4FBB-14D1F3ACD02F}"/>
              </a:ext>
            </a:extLst>
          </p:cNvPr>
          <p:cNvSpPr txBox="1"/>
          <p:nvPr/>
        </p:nvSpPr>
        <p:spPr>
          <a:xfrm>
            <a:off x="1501254" y="1115664"/>
            <a:ext cx="10222173" cy="572464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6</a:t>
            </a:r>
            <a:r>
              <a:rPr kumimoji="0" lang="en-US" sz="2800" b="1" i="0" u="sng"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2800" b="1" i="0" u="sng" strike="noStrike" kern="1200" cap="none" spc="0" normalizeH="0" baseline="0" noProof="0" dirty="0">
                <a:ln>
                  <a:noFill/>
                </a:ln>
                <a:solidFill>
                  <a:prstClr val="white"/>
                </a:solidFill>
                <a:effectLst/>
                <a:uLnTx/>
                <a:uFillTx/>
                <a:latin typeface="Calibri" panose="020F0502020204030204"/>
                <a:ea typeface="+mn-ea"/>
                <a:cs typeface="+mn-cs"/>
              </a:rPr>
              <a:t> response					[“insects”]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8:25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“go sacrifice to your God within the land”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	still thinks he can set the terms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Exodus 8:28</a:t>
            </a:r>
            <a:endPar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“Pharaoh said, ‘I will let you go, that you may sacrifice to the </a:t>
            </a:r>
            <a:r>
              <a:rPr kumimoji="0" lang="en-US" sz="36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your God in the wilderness; only you shall not go very far away. Make supplication for me.”</a:t>
            </a:r>
          </a:p>
        </p:txBody>
      </p:sp>
      <p:sp>
        <p:nvSpPr>
          <p:cNvPr id="5" name="TextBox 4">
            <a:extLst>
              <a:ext uri="{FF2B5EF4-FFF2-40B4-BE49-F238E27FC236}">
                <a16:creationId xmlns:a16="http://schemas.microsoft.com/office/drawing/2014/main" id="{DB2D60B8-D431-C6A9-C200-C65ED2BC900B}"/>
              </a:ext>
            </a:extLst>
          </p:cNvPr>
          <p:cNvSpPr txBox="1"/>
          <p:nvPr/>
        </p:nvSpPr>
        <p:spPr>
          <a:xfrm>
            <a:off x="4849904" y="1587502"/>
            <a:ext cx="7333509" cy="5262979"/>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Someone who won’t obey the gospel: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“pray for 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Someone who keeps turning back to sin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“pray for 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1 Jn 5:16 (ASV)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r>
              <a:rPr kumimoji="0" lang="en-US" sz="2800" b="0" i="0" u="none" strike="noStrike" kern="1200" cap="none" spc="0" normalizeH="0" baseline="0" noProof="0" dirty="0">
                <a:ln>
                  <a:noFill/>
                </a:ln>
                <a:solidFill>
                  <a:srgbClr val="001320"/>
                </a:solidFill>
                <a:effectLst/>
                <a:uLnTx/>
                <a:uFillTx/>
                <a:latin typeface="Palatino Linotype" panose="02040502050505030304" pitchFamily="18" charset="0"/>
                <a:ea typeface="+mn-ea"/>
                <a:cs typeface="+mn-cs"/>
              </a:rPr>
              <a:t>There is a sin unto death: not concerning this do I say that he should make request.</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won’t force someone to be saved</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Acts 2:38–Repentance is a command to be obeyed, a choice each one makes</a:t>
            </a:r>
          </a:p>
        </p:txBody>
      </p:sp>
    </p:spTree>
    <p:extLst>
      <p:ext uri="{BB962C8B-B14F-4D97-AF65-F5344CB8AC3E}">
        <p14:creationId xmlns:p14="http://schemas.microsoft.com/office/powerpoint/2010/main" val="253491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1836</Words>
  <Application>Microsoft Office PowerPoint</Application>
  <PresentationFormat>Widescreen</PresentationFormat>
  <Paragraphs>225</Paragraphs>
  <Slides>25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Calibri Light</vt:lpstr>
      <vt:lpstr>Palatino Linotype</vt:lpstr>
      <vt:lpstr>system-ui</vt:lpstr>
      <vt:lpstr>Times New Roman</vt:lpstr>
      <vt:lpstr>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2022-11-13T17:26:52Z</dcterms:created>
  <dcterms:modified xsi:type="dcterms:W3CDTF">2022-11-13T17:27:18Z</dcterms:modified>
</cp:coreProperties>
</file>