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9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1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2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7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6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2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3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1121-E7BF-44B0-A529-2811D50F701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A774-8C9B-4DCB-924A-93083CD37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3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28194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Exton</a:t>
            </a:r>
          </a:p>
          <a:p>
            <a:pPr algn="ctr"/>
            <a:r>
              <a:rPr lang="en-US" sz="2800" dirty="0"/>
              <a:t>Sunday 6 pm</a:t>
            </a:r>
          </a:p>
          <a:p>
            <a:pPr algn="ctr"/>
            <a:r>
              <a:rPr lang="en-US" sz="2800" dirty="0"/>
              <a:t>November 18, 2018</a:t>
            </a:r>
          </a:p>
        </p:txBody>
      </p:sp>
    </p:spTree>
    <p:extLst>
      <p:ext uri="{BB962C8B-B14F-4D97-AF65-F5344CB8AC3E}">
        <p14:creationId xmlns:p14="http://schemas.microsoft.com/office/powerpoint/2010/main" val="95508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6681" y="6255036"/>
            <a:ext cx="539027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5920740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5586444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211" y="1568244"/>
            <a:ext cx="155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Passive!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233" y="2209800"/>
            <a:ext cx="890953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err="1"/>
              <a:t>Deut</a:t>
            </a:r>
            <a:r>
              <a:rPr lang="en-US" sz="2200" b="1" dirty="0"/>
              <a:t> 4</a:t>
            </a:r>
            <a:r>
              <a:rPr lang="en-US" sz="2200" b="1" baseline="30000" dirty="0"/>
              <a:t>20 </a:t>
            </a:r>
            <a:r>
              <a:rPr lang="en-US" sz="2200" dirty="0"/>
              <a:t>But the </a:t>
            </a:r>
            <a:r>
              <a:rPr lang="en-US" sz="2200" cap="small" dirty="0"/>
              <a:t>Lord</a:t>
            </a:r>
            <a:r>
              <a:rPr lang="en-US" sz="2200" dirty="0"/>
              <a:t> has taken you and brought you out of the iron furnace, from Egypt, to be a people for His own possession, as today.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696" y="2925096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err="1"/>
              <a:t>Deut</a:t>
            </a:r>
            <a:r>
              <a:rPr lang="en-US" sz="2200" b="1" dirty="0"/>
              <a:t> 9</a:t>
            </a:r>
            <a:r>
              <a:rPr lang="en-US" sz="2200" b="1" baseline="30000" dirty="0"/>
              <a:t>26 </a:t>
            </a:r>
            <a:r>
              <a:rPr lang="en-US" sz="2200" dirty="0"/>
              <a:t>I prayed to the </a:t>
            </a:r>
            <a:r>
              <a:rPr lang="en-US" sz="2200" cap="small" dirty="0"/>
              <a:t>Lord </a:t>
            </a:r>
            <a:r>
              <a:rPr lang="en-US" sz="2200" dirty="0"/>
              <a:t>and said, ‘O Lord </a:t>
            </a:r>
            <a:r>
              <a:rPr lang="en-US" sz="2200" cap="small" dirty="0"/>
              <a:t>God</a:t>
            </a:r>
            <a:r>
              <a:rPr lang="en-US" sz="2200" dirty="0"/>
              <a:t>, do not destroy Your people, even Your inheritance, whom You have redeemed through Your greatness, whom You have brought out of Egypt with a mighty hand.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696" y="3954959"/>
            <a:ext cx="890953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err="1"/>
              <a:t>Deut</a:t>
            </a:r>
            <a:r>
              <a:rPr lang="en-US" sz="2200" b="1" dirty="0"/>
              <a:t> 9</a:t>
            </a:r>
            <a:r>
              <a:rPr lang="en-US" sz="2200" b="1" baseline="30000" dirty="0"/>
              <a:t>29  </a:t>
            </a:r>
            <a:r>
              <a:rPr lang="en-US" sz="2200" dirty="0"/>
              <a:t>Yet they are Your people, even Your inheritance, whom You have brought out by Your great power and Your outstretched arm.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25" y="4716959"/>
            <a:ext cx="890953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51 </a:t>
            </a:r>
            <a:r>
              <a:rPr lang="en-US" sz="2200" dirty="0"/>
              <a:t>for they are Your people and Your inheritance which You have brought forth from Egypt, from the midst of the iron furnace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5486400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53 </a:t>
            </a:r>
            <a:r>
              <a:rPr lang="en-US" sz="2200" dirty="0"/>
              <a:t>For </a:t>
            </a:r>
            <a:r>
              <a:rPr lang="en-US" sz="2200" b="1" dirty="0"/>
              <a:t>You have separated them</a:t>
            </a:r>
            <a:r>
              <a:rPr lang="en-US" sz="2200" dirty="0"/>
              <a:t> from all the peoples of the earth</a:t>
            </a:r>
          </a:p>
          <a:p>
            <a:r>
              <a:rPr lang="en-US" sz="2200" dirty="0"/>
              <a:t>as Your inheritance, as You spoke through Moses Your servant</a:t>
            </a:r>
          </a:p>
          <a:p>
            <a:r>
              <a:rPr lang="en-US" sz="2200" dirty="0"/>
              <a:t>when You brought our fathers forth from Egypt, O Lord </a:t>
            </a:r>
            <a:r>
              <a:rPr lang="en-US" sz="2200" cap="small" dirty="0"/>
              <a:t>God</a:t>
            </a:r>
            <a:r>
              <a:rPr lang="en-US" sz="2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5315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3" grpId="0"/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6681" y="6255036"/>
            <a:ext cx="539027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5920740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5586444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211" y="1568244"/>
            <a:ext cx="155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Passive!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5486400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53 </a:t>
            </a:r>
            <a:r>
              <a:rPr lang="en-US" sz="2200" dirty="0"/>
              <a:t>For </a:t>
            </a:r>
            <a:r>
              <a:rPr lang="en-US" sz="2200" b="1" dirty="0"/>
              <a:t>You have separated them</a:t>
            </a:r>
            <a:r>
              <a:rPr lang="en-US" sz="2200" dirty="0"/>
              <a:t> from all the peoples of the earth</a:t>
            </a:r>
          </a:p>
          <a:p>
            <a:r>
              <a:rPr lang="en-US" sz="2200" dirty="0"/>
              <a:t>as Your inheritance, as You spoke through Moses Your servant</a:t>
            </a:r>
          </a:p>
          <a:p>
            <a:r>
              <a:rPr lang="en-US" sz="2200" dirty="0"/>
              <a:t>when You brought our fathers forth from Egypt, O Lord </a:t>
            </a:r>
            <a:r>
              <a:rPr lang="en-US" sz="2200" cap="small" dirty="0"/>
              <a:t>God</a:t>
            </a:r>
            <a:r>
              <a:rPr lang="en-US" sz="2200" dirty="0"/>
              <a:t>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22212" y="2462986"/>
            <a:ext cx="8099577" cy="218521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r>
              <a:rPr lang="en-US" sz="2400" b="1" dirty="0"/>
              <a:t>Ephesians 1 </a:t>
            </a:r>
            <a:r>
              <a:rPr lang="en-US" sz="2400" dirty="0"/>
              <a:t>(ASV)</a:t>
            </a:r>
          </a:p>
          <a:p>
            <a:r>
              <a:rPr lang="en-US" sz="2400" b="1" baseline="30000" dirty="0"/>
              <a:t>11 </a:t>
            </a:r>
            <a:r>
              <a:rPr lang="en-US" sz="2400" dirty="0"/>
              <a:t>in whom also </a:t>
            </a:r>
            <a:r>
              <a:rPr lang="en-US" sz="2400" b="1" u="sng" dirty="0"/>
              <a:t>we were made a heritage</a:t>
            </a:r>
            <a:r>
              <a:rPr lang="en-US" sz="2400" dirty="0"/>
              <a:t>…</a:t>
            </a:r>
          </a:p>
          <a:p>
            <a:endParaRPr lang="en-US" sz="2400" b="1" baseline="30000" dirty="0"/>
          </a:p>
          <a:p>
            <a:r>
              <a:rPr lang="en-US" sz="2400" b="1" baseline="30000" dirty="0"/>
              <a:t>18 </a:t>
            </a:r>
            <a:r>
              <a:rPr lang="en-US" sz="2400" dirty="0"/>
              <a:t>having the eyes of your heart enlightened, that ye may know what is the hope of his calling, what the riches of the glory of </a:t>
            </a:r>
            <a:r>
              <a:rPr lang="en-US" sz="2400" b="1" u="sng" dirty="0"/>
              <a:t>his inheritance in the saints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813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6681" y="6255036"/>
            <a:ext cx="539027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5920740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5586444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211" y="1568244"/>
            <a:ext cx="155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Passive!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5486400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53 </a:t>
            </a:r>
            <a:r>
              <a:rPr lang="en-US" sz="2200" dirty="0"/>
              <a:t>For </a:t>
            </a:r>
            <a:r>
              <a:rPr lang="en-US" sz="2200" b="1" dirty="0"/>
              <a:t>You have separated them</a:t>
            </a:r>
            <a:r>
              <a:rPr lang="en-US" sz="2200" dirty="0"/>
              <a:t> from all the peoples of the earth</a:t>
            </a:r>
          </a:p>
          <a:p>
            <a:r>
              <a:rPr lang="en-US" sz="2200" dirty="0"/>
              <a:t>as Your inheritance, as You spoke through Moses Your servant</a:t>
            </a:r>
          </a:p>
          <a:p>
            <a:r>
              <a:rPr lang="en-US" sz="2200" dirty="0"/>
              <a:t>when You brought our fathers forth from Egypt, O Lord </a:t>
            </a:r>
            <a:r>
              <a:rPr lang="en-US" sz="2200" cap="small" dirty="0"/>
              <a:t>God</a:t>
            </a:r>
            <a:r>
              <a:rPr lang="en-US" sz="2200" dirty="0"/>
              <a:t>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22212" y="2462986"/>
            <a:ext cx="8099577" cy="26776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r>
              <a:rPr lang="en-US" sz="2400" b="1" dirty="0"/>
              <a:t>Ephesians 5 </a:t>
            </a:r>
            <a:r>
              <a:rPr lang="en-US" sz="2400" dirty="0"/>
              <a:t>(ASV)</a:t>
            </a:r>
          </a:p>
          <a:p>
            <a:r>
              <a:rPr lang="en-US" sz="2400" b="1" baseline="30000" dirty="0"/>
              <a:t>25 </a:t>
            </a:r>
            <a:r>
              <a:rPr lang="en-US" sz="2400" dirty="0"/>
              <a:t>Husbands, love your wives, even as Christ also loved the church, and </a:t>
            </a:r>
            <a:r>
              <a:rPr lang="en-US" sz="2400" u="sng" dirty="0"/>
              <a:t>gave himself up for it</a:t>
            </a:r>
            <a:r>
              <a:rPr lang="en-US" sz="2400" dirty="0"/>
              <a:t>; </a:t>
            </a:r>
            <a:r>
              <a:rPr lang="en-US" sz="2400" b="1" baseline="30000" dirty="0"/>
              <a:t>26 </a:t>
            </a:r>
            <a:r>
              <a:rPr lang="en-US" sz="2400" dirty="0"/>
              <a:t>that he might sanctify it, having cleansed it by the washing of water with the word, </a:t>
            </a:r>
            <a:r>
              <a:rPr lang="en-US" sz="2400" b="1" baseline="30000" dirty="0"/>
              <a:t>27 </a:t>
            </a:r>
            <a:r>
              <a:rPr lang="en-US" sz="2400" dirty="0"/>
              <a:t>that he might present the church to himself a glorious church, not having spot or wrinkle or any such thing; but that it should be holy and without blemish.</a:t>
            </a:r>
          </a:p>
        </p:txBody>
      </p:sp>
    </p:spTree>
    <p:extLst>
      <p:ext uri="{BB962C8B-B14F-4D97-AF65-F5344CB8AC3E}">
        <p14:creationId xmlns:p14="http://schemas.microsoft.com/office/powerpoint/2010/main" val="216956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6681" y="6255036"/>
            <a:ext cx="539027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5920740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5586444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211" y="1568244"/>
            <a:ext cx="155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Passive!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5486400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53 </a:t>
            </a:r>
            <a:r>
              <a:rPr lang="en-US" sz="2200" dirty="0"/>
              <a:t>For </a:t>
            </a:r>
            <a:r>
              <a:rPr lang="en-US" sz="2200" b="1" dirty="0"/>
              <a:t>You have separated them</a:t>
            </a:r>
            <a:r>
              <a:rPr lang="en-US" sz="2200" dirty="0"/>
              <a:t> from all the peoples of the earth</a:t>
            </a:r>
          </a:p>
          <a:p>
            <a:r>
              <a:rPr lang="en-US" sz="2200" dirty="0"/>
              <a:t>as Your inheritance, as You spoke through Moses Your servant</a:t>
            </a:r>
          </a:p>
          <a:p>
            <a:r>
              <a:rPr lang="en-US" sz="2200" dirty="0"/>
              <a:t>when You brought our fathers forth from Egypt, O Lord </a:t>
            </a:r>
            <a:r>
              <a:rPr lang="en-US" sz="2200" cap="small" dirty="0"/>
              <a:t>God</a:t>
            </a:r>
            <a:r>
              <a:rPr lang="en-US" sz="2200" dirty="0"/>
              <a:t>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22212" y="2462986"/>
            <a:ext cx="8099577" cy="26776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r>
              <a:rPr lang="en-US" sz="2400" b="1" dirty="0"/>
              <a:t>Ephesians 5 </a:t>
            </a:r>
            <a:r>
              <a:rPr lang="en-US" sz="2400" dirty="0"/>
              <a:t>(ASV)</a:t>
            </a:r>
          </a:p>
          <a:p>
            <a:r>
              <a:rPr lang="en-US" sz="2400" b="1" baseline="30000" dirty="0"/>
              <a:t>25 </a:t>
            </a:r>
            <a:r>
              <a:rPr lang="en-US" sz="2400" dirty="0"/>
              <a:t>Husbands, love your wives, even as Christ also loved the church, and gave himself up for it; </a:t>
            </a:r>
            <a:r>
              <a:rPr lang="en-US" sz="2400" b="1" baseline="30000" dirty="0"/>
              <a:t>26 </a:t>
            </a:r>
            <a:r>
              <a:rPr lang="en-US" sz="2400" u="sng" dirty="0"/>
              <a:t>that he might sanctify it</a:t>
            </a:r>
            <a:r>
              <a:rPr lang="en-US" sz="2400" dirty="0"/>
              <a:t>, having cleansed it by the washing of water with the word, </a:t>
            </a:r>
            <a:r>
              <a:rPr lang="en-US" sz="2400" b="1" baseline="30000" dirty="0"/>
              <a:t>27 </a:t>
            </a:r>
            <a:r>
              <a:rPr lang="en-US" sz="2400" dirty="0"/>
              <a:t>that he might present the church to himself a glorious church, not having spot or wrinkle or any such thing; but that it should be holy and without blemish.</a:t>
            </a:r>
          </a:p>
        </p:txBody>
      </p:sp>
      <p:sp>
        <p:nvSpPr>
          <p:cNvPr id="3" name="Left Arrow 2"/>
          <p:cNvSpPr/>
          <p:nvPr/>
        </p:nvSpPr>
        <p:spPr>
          <a:xfrm rot="1543529">
            <a:off x="3258679" y="2125555"/>
            <a:ext cx="2876207" cy="936102"/>
          </a:xfrm>
          <a:prstGeom prst="leftArrow">
            <a:avLst/>
          </a:prstGeom>
          <a:gradFill flip="none" rotWithShape="1">
            <a:gsLst>
              <a:gs pos="0">
                <a:srgbClr val="FFEFD1">
                  <a:alpha val="70000"/>
                </a:srgbClr>
              </a:gs>
              <a:gs pos="64999">
                <a:srgbClr val="F0EBD5">
                  <a:alpha val="70000"/>
                </a:srgbClr>
              </a:gs>
              <a:gs pos="100000">
                <a:srgbClr val="D1C39F">
                  <a:alpha val="70000"/>
                </a:srgb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1752600"/>
            <a:ext cx="312618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/>
              <a:t>Hebrews 10:29</a:t>
            </a:r>
          </a:p>
          <a:p>
            <a:r>
              <a:rPr lang="en-US" sz="2000" dirty="0"/>
              <a:t>…the blood of the covenant by which he was sanctified…</a:t>
            </a:r>
          </a:p>
        </p:txBody>
      </p:sp>
    </p:spTree>
    <p:extLst>
      <p:ext uri="{BB962C8B-B14F-4D97-AF65-F5344CB8AC3E}">
        <p14:creationId xmlns:p14="http://schemas.microsoft.com/office/powerpoint/2010/main" val="362306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6681" y="6255036"/>
            <a:ext cx="539027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5920740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5586444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211" y="1568244"/>
            <a:ext cx="155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Passive!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5486400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53 </a:t>
            </a:r>
            <a:r>
              <a:rPr lang="en-US" sz="2200" dirty="0"/>
              <a:t>For </a:t>
            </a:r>
            <a:r>
              <a:rPr lang="en-US" sz="2200" b="1" dirty="0"/>
              <a:t>You have separated them</a:t>
            </a:r>
            <a:r>
              <a:rPr lang="en-US" sz="2200" dirty="0"/>
              <a:t> from all the peoples of the earth</a:t>
            </a:r>
          </a:p>
          <a:p>
            <a:r>
              <a:rPr lang="en-US" sz="2200" dirty="0"/>
              <a:t>as Your inheritance, as You spoke through Moses Your servant</a:t>
            </a:r>
          </a:p>
          <a:p>
            <a:r>
              <a:rPr lang="en-US" sz="2200" dirty="0"/>
              <a:t>when You brought our fathers forth from Egypt, O Lord </a:t>
            </a:r>
            <a:r>
              <a:rPr lang="en-US" sz="2200" cap="small" dirty="0"/>
              <a:t>God</a:t>
            </a:r>
            <a:r>
              <a:rPr lang="en-US" sz="2200" dirty="0"/>
              <a:t>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22212" y="2462986"/>
            <a:ext cx="8099577" cy="26776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r>
              <a:rPr lang="en-US" sz="2400" b="1" dirty="0"/>
              <a:t>Ephesians 5 </a:t>
            </a:r>
            <a:r>
              <a:rPr lang="en-US" sz="2400" dirty="0"/>
              <a:t>(ASV)</a:t>
            </a:r>
          </a:p>
          <a:p>
            <a:r>
              <a:rPr lang="en-US" sz="2400" b="1" baseline="30000" dirty="0"/>
              <a:t>25 </a:t>
            </a:r>
            <a:r>
              <a:rPr lang="en-US" sz="2400" dirty="0"/>
              <a:t>Husbands, love your wives, even as Christ also loved the church, and gave himself up for it; </a:t>
            </a:r>
            <a:r>
              <a:rPr lang="en-US" sz="2400" b="1" baseline="30000" dirty="0"/>
              <a:t>26 </a:t>
            </a:r>
            <a:r>
              <a:rPr lang="en-US" sz="2400" dirty="0"/>
              <a:t>that he might sanctify it, </a:t>
            </a:r>
            <a:r>
              <a:rPr lang="en-US" sz="2400" u="sng" dirty="0"/>
              <a:t>having cleansed it by the washing of water</a:t>
            </a:r>
            <a:r>
              <a:rPr lang="en-US" sz="2400" dirty="0"/>
              <a:t> with the word, </a:t>
            </a:r>
            <a:r>
              <a:rPr lang="en-US" sz="2400" b="1" baseline="30000" dirty="0"/>
              <a:t>27 </a:t>
            </a:r>
            <a:r>
              <a:rPr lang="en-US" sz="2400" dirty="0"/>
              <a:t>that he might present the church to himself a glorious church, not having spot or wrinkle or any such thing; but that it should be holy and without blemish.</a:t>
            </a:r>
          </a:p>
        </p:txBody>
      </p:sp>
      <p:sp>
        <p:nvSpPr>
          <p:cNvPr id="3" name="Left Arrow 2"/>
          <p:cNvSpPr/>
          <p:nvPr/>
        </p:nvSpPr>
        <p:spPr>
          <a:xfrm rot="4666253">
            <a:off x="2652834" y="2148364"/>
            <a:ext cx="2160937" cy="936102"/>
          </a:xfrm>
          <a:prstGeom prst="leftArrow">
            <a:avLst/>
          </a:prstGeom>
          <a:gradFill flip="none" rotWithShape="1">
            <a:gsLst>
              <a:gs pos="0">
                <a:srgbClr val="FFEFD1">
                  <a:alpha val="70000"/>
                </a:srgbClr>
              </a:gs>
              <a:gs pos="64999">
                <a:srgbClr val="F0EBD5">
                  <a:alpha val="70000"/>
                </a:srgbClr>
              </a:gs>
              <a:gs pos="100000">
                <a:srgbClr val="D1C39F">
                  <a:alpha val="70000"/>
                </a:srgb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6681" y="6255036"/>
            <a:ext cx="539027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5920740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5586444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5486400"/>
            <a:ext cx="8909535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1 Kings 8</a:t>
            </a:r>
            <a:r>
              <a:rPr lang="en-US" sz="2200" b="1" baseline="30000" dirty="0"/>
              <a:t>53 </a:t>
            </a:r>
            <a:r>
              <a:rPr lang="en-US" sz="2200" dirty="0"/>
              <a:t>For </a:t>
            </a:r>
            <a:r>
              <a:rPr lang="en-US" sz="2200" b="1" dirty="0"/>
              <a:t>You have separated them</a:t>
            </a:r>
            <a:r>
              <a:rPr lang="en-US" sz="2200" dirty="0"/>
              <a:t> from all the peoples of the earth</a:t>
            </a:r>
          </a:p>
          <a:p>
            <a:r>
              <a:rPr lang="en-US" sz="2200" dirty="0"/>
              <a:t>as Your inheritance, as You spoke through Moses Your servant</a:t>
            </a:r>
          </a:p>
          <a:p>
            <a:r>
              <a:rPr lang="en-US" sz="2200" dirty="0"/>
              <a:t>when You brought our fathers forth from Egypt, O Lord </a:t>
            </a:r>
            <a:r>
              <a:rPr lang="en-US" sz="2200" cap="small" dirty="0"/>
              <a:t>God</a:t>
            </a:r>
            <a:r>
              <a:rPr lang="en-US" sz="2200" dirty="0"/>
              <a:t>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005548"/>
            <a:ext cx="677108" cy="34808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vert270"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1 </a:t>
            </a:r>
            <a:r>
              <a:rPr lang="en-US" sz="3200" dirty="0" err="1">
                <a:solidFill>
                  <a:schemeClr val="bg1"/>
                </a:solidFill>
              </a:rPr>
              <a:t>Corinthains</a:t>
            </a:r>
            <a:r>
              <a:rPr lang="en-US" sz="3200" dirty="0">
                <a:solidFill>
                  <a:schemeClr val="bg1"/>
                </a:solidFill>
              </a:rPr>
              <a:t> 61-10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624" y="2005548"/>
            <a:ext cx="8328176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Does any one of you, when he has a case against his neighbor, dare to go to law </a:t>
            </a:r>
            <a:r>
              <a:rPr lang="en-US" sz="2000" u="sng" dirty="0"/>
              <a:t>before the unrighteous</a:t>
            </a:r>
            <a:r>
              <a:rPr lang="en-US" sz="2000" dirty="0"/>
              <a:t> and not before the saints?...</a:t>
            </a:r>
          </a:p>
          <a:p>
            <a:r>
              <a:rPr lang="en-US" sz="2000" b="1" baseline="30000" dirty="0"/>
              <a:t>4 </a:t>
            </a:r>
            <a:r>
              <a:rPr lang="en-US" sz="2000" dirty="0"/>
              <a:t>So if you have law courts dealing with matters of this life, do you appoint them as judges </a:t>
            </a:r>
            <a:r>
              <a:rPr lang="en-US" sz="2000" u="sng" dirty="0"/>
              <a:t>who are of no account in the church</a:t>
            </a:r>
            <a:r>
              <a:rPr lang="en-US" sz="2000" dirty="0"/>
              <a:t>?</a:t>
            </a:r>
          </a:p>
          <a:p>
            <a:r>
              <a:rPr lang="en-US" sz="2000" b="1" baseline="30000" dirty="0"/>
              <a:t>5 </a:t>
            </a:r>
            <a:r>
              <a:rPr lang="en-US" sz="2000" dirty="0"/>
              <a:t>I say this to your shame. Is it so, that there is not among you one wise man who will be able to decide between his brethren, </a:t>
            </a:r>
            <a:r>
              <a:rPr lang="en-US" sz="2000" b="1" baseline="30000" dirty="0"/>
              <a:t>6 </a:t>
            </a:r>
            <a:r>
              <a:rPr lang="en-US" sz="2000" dirty="0"/>
              <a:t>but brother goes to law with brother, </a:t>
            </a:r>
            <a:r>
              <a:rPr lang="en-US" sz="2000" u="sng" dirty="0"/>
              <a:t>and that before unbelievers</a:t>
            </a:r>
            <a:r>
              <a:rPr lang="en-US" sz="2000" dirty="0"/>
              <a:t>?</a:t>
            </a:r>
          </a:p>
          <a:p>
            <a:r>
              <a:rPr lang="en-US" sz="2000" b="1" baseline="30000" dirty="0"/>
              <a:t>9 </a:t>
            </a:r>
            <a:r>
              <a:rPr lang="en-US" sz="2000" dirty="0"/>
              <a:t>Or do you not know that </a:t>
            </a:r>
            <a:r>
              <a:rPr lang="en-US" sz="2000" u="sng" dirty="0"/>
              <a:t>the unrighteous will not inherit the kingdom of God</a:t>
            </a:r>
            <a:r>
              <a:rPr lang="en-US" sz="2000" dirty="0"/>
              <a:t>? Do not be deceived; neither fornicators, nor idolaters, nor adulterers, nor effeminate, nor homosexuals, </a:t>
            </a:r>
            <a:r>
              <a:rPr lang="en-US" sz="2000" b="1" baseline="30000" dirty="0"/>
              <a:t>10 </a:t>
            </a:r>
            <a:r>
              <a:rPr lang="en-US" sz="2000" dirty="0"/>
              <a:t>nor thieves, nor the covetous, nor drunkards, nor revilers, nor swindlers, will inherit the kingdom of God.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452" y="871819"/>
            <a:ext cx="839318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971800"/>
            <a:ext cx="4629602" cy="1384995"/>
          </a:xfrm>
          <a:prstGeom prst="rect">
            <a:avLst/>
          </a:prstGeom>
          <a:solidFill>
            <a:schemeClr val="bg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2800" i="1" dirty="0">
              <a:latin typeface="Palatino Linotype" panose="02040502050505030304" pitchFamily="18" charset="0"/>
            </a:endParaRPr>
          </a:p>
          <a:p>
            <a:pPr algn="ctr"/>
            <a:r>
              <a:rPr lang="en-US" sz="2800" i="1" dirty="0">
                <a:latin typeface="Palatino Linotype" panose="02040502050505030304" pitchFamily="18" charset="0"/>
              </a:rPr>
              <a:t>“I’m no saint, but…”</a:t>
            </a:r>
          </a:p>
          <a:p>
            <a:endParaRPr lang="en-US" sz="28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4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05104 0.663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3314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9" grpId="0"/>
      <p:bldP spid="5" grpId="0" animBg="1"/>
      <p:bldP spid="10" grpId="0" uiExpand="1" build="p" animBg="1"/>
      <p:bldP spid="14" grpId="0" animBg="1"/>
      <p:bldP spid="14" grpId="1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 justified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1995948"/>
            <a:ext cx="286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“made righteous”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5068" y="2438400"/>
            <a:ext cx="6693865" cy="13243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Philippians 3:9</a:t>
            </a:r>
            <a:r>
              <a:rPr lang="en-US" sz="2000" dirty="0">
                <a:latin typeface="Palatino Linotype" panose="02040502050505030304" pitchFamily="18" charset="0"/>
              </a:rPr>
              <a:t>	 not having a righteousness of my own derived from the Law, but that which is through faith in Christ, the righteousness which comes from God on the basis of faith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5068" y="3846255"/>
            <a:ext cx="76141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Romans 4</a:t>
            </a:r>
            <a:r>
              <a:rPr lang="en-US" sz="20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dirty="0">
                <a:latin typeface="Palatino Linotype" panose="02040502050505030304" pitchFamily="18" charset="0"/>
              </a:rPr>
              <a:t>But to the one who does not work, but believes in Him who justifies the ungodly, his faith is credited as righteousness,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000" dirty="0">
                <a:latin typeface="Palatino Linotype" panose="02040502050505030304" pitchFamily="18" charset="0"/>
              </a:rPr>
              <a:t>just as David also speaks of the blessing on the man to whom God credits righteousness apart from works: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cap="small" dirty="0">
                <a:latin typeface="Palatino Linotype" panose="02040502050505030304" pitchFamily="18" charset="0"/>
              </a:rPr>
              <a:t>Blessed are those whose lawless deeds have been forgiven</a:t>
            </a:r>
            <a:r>
              <a:rPr lang="en-US" sz="2000" dirty="0">
                <a:latin typeface="Palatino Linotype" panose="02040502050505030304" pitchFamily="18" charset="0"/>
              </a:rPr>
              <a:t>,</a:t>
            </a:r>
            <a:br>
              <a:rPr lang="en-US" sz="2000" dirty="0">
                <a:latin typeface="Palatino Linotype" panose="02040502050505030304" pitchFamily="18" charset="0"/>
              </a:rPr>
            </a:br>
            <a:r>
              <a:rPr lang="en-US" sz="2000" cap="small" dirty="0">
                <a:latin typeface="Palatino Linotype" panose="02040502050505030304" pitchFamily="18" charset="0"/>
              </a:rPr>
              <a:t>And whose sins have been covered</a:t>
            </a:r>
            <a:r>
              <a:rPr lang="en-US" sz="2000" dirty="0">
                <a:latin typeface="Palatino Linotype" panose="02040502050505030304" pitchFamily="18" charset="0"/>
              </a:rPr>
              <a:t>.</a:t>
            </a:r>
            <a:br>
              <a:rPr lang="en-US" sz="2000" dirty="0">
                <a:latin typeface="Palatino Linotype" panose="02040502050505030304" pitchFamily="18" charset="0"/>
              </a:rPr>
            </a:br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cap="small" dirty="0">
                <a:latin typeface="Palatino Linotype" panose="02040502050505030304" pitchFamily="18" charset="0"/>
              </a:rPr>
              <a:t>Blessed is the man whose sin the Lord will not</a:t>
            </a:r>
            <a:r>
              <a:rPr lang="en-US" sz="2000" dirty="0">
                <a:latin typeface="Palatino Linotype" panose="02040502050505030304" pitchFamily="18" charset="0"/>
              </a:rPr>
              <a:t> </a:t>
            </a:r>
            <a:r>
              <a:rPr lang="en-US" sz="2000" cap="small" dirty="0">
                <a:latin typeface="Palatino Linotype" panose="02040502050505030304" pitchFamily="18" charset="0"/>
              </a:rPr>
              <a:t>take into account</a:t>
            </a:r>
            <a:r>
              <a:rPr lang="en-US" sz="2000" dirty="0">
                <a:latin typeface="Palatino Linotype" panose="0204050205050503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7945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  <a:p>
            <a:r>
              <a:rPr lang="en-US" sz="2400" dirty="0"/>
              <a:t>Such were some of you; but</a:t>
            </a:r>
          </a:p>
          <a:p>
            <a:r>
              <a:rPr lang="en-US" sz="2400" b="1" dirty="0"/>
              <a:t>you were washed,</a:t>
            </a:r>
          </a:p>
          <a:p>
            <a:r>
              <a:rPr lang="en-US" sz="2400" b="1" dirty="0"/>
              <a:t>but you were sanctified,</a:t>
            </a:r>
          </a:p>
          <a:p>
            <a:r>
              <a:rPr lang="en-US" sz="2400" b="1" dirty="0"/>
              <a:t>but you were justified</a:t>
            </a:r>
          </a:p>
          <a:p>
            <a:r>
              <a:rPr lang="en-US" sz="2400" dirty="0"/>
              <a:t>in the name of the Lord Jesus Christ and in the Spirit of our God.</a:t>
            </a:r>
          </a:p>
        </p:txBody>
      </p:sp>
    </p:spTree>
    <p:extLst>
      <p:ext uri="{BB962C8B-B14F-4D97-AF65-F5344CB8AC3E}">
        <p14:creationId xmlns:p14="http://schemas.microsoft.com/office/powerpoint/2010/main" val="67161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  <a:p>
            <a:r>
              <a:rPr lang="en-US" sz="2400" dirty="0"/>
              <a:t>Such were some of you; but</a:t>
            </a:r>
          </a:p>
          <a:p>
            <a:r>
              <a:rPr lang="en-US" sz="2400" b="1" dirty="0"/>
              <a:t>you were washed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7315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Active verb		Passive verb</a:t>
            </a:r>
          </a:p>
          <a:p>
            <a:r>
              <a:rPr lang="en-US" sz="2200" dirty="0"/>
              <a:t>You see	</a:t>
            </a:r>
          </a:p>
          <a:p>
            <a:r>
              <a:rPr lang="en-US" sz="2200" dirty="0"/>
              <a:t>You hear</a:t>
            </a:r>
          </a:p>
          <a:p>
            <a:r>
              <a:rPr lang="en-US" sz="2200" dirty="0"/>
              <a:t>You are punching</a:t>
            </a:r>
          </a:p>
          <a:p>
            <a:r>
              <a:rPr lang="en-US" sz="2200" dirty="0"/>
              <a:t>You saw</a:t>
            </a:r>
          </a:p>
          <a:p>
            <a:r>
              <a:rPr lang="en-US" sz="2200" dirty="0"/>
              <a:t>You heard</a:t>
            </a:r>
          </a:p>
          <a:p>
            <a:r>
              <a:rPr lang="en-US" sz="2200" dirty="0"/>
              <a:t>You punched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752600"/>
            <a:ext cx="7315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Active verb		Passive verb</a:t>
            </a:r>
          </a:p>
          <a:p>
            <a:r>
              <a:rPr lang="en-US" sz="2200" dirty="0"/>
              <a:t>You see			You are seen</a:t>
            </a:r>
          </a:p>
          <a:p>
            <a:r>
              <a:rPr lang="en-US" sz="2200" dirty="0"/>
              <a:t>You hear		You are heard</a:t>
            </a:r>
          </a:p>
          <a:p>
            <a:r>
              <a:rPr lang="en-US" sz="2200" dirty="0"/>
              <a:t>You are punching	You are being punched</a:t>
            </a:r>
          </a:p>
          <a:p>
            <a:r>
              <a:rPr lang="en-US" sz="2200" dirty="0"/>
              <a:t>You saw			You were seen</a:t>
            </a:r>
          </a:p>
          <a:p>
            <a:r>
              <a:rPr lang="en-US" sz="2200" dirty="0"/>
              <a:t>You heard		You were heard</a:t>
            </a:r>
          </a:p>
          <a:p>
            <a:r>
              <a:rPr lang="en-US" sz="2200" dirty="0"/>
              <a:t>You punched		I were punched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752600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Active verb		Passive verb		Middle verb</a:t>
            </a:r>
            <a:endParaRPr lang="en-US" sz="2200" dirty="0"/>
          </a:p>
        </p:txBody>
      </p:sp>
      <p:sp>
        <p:nvSpPr>
          <p:cNvPr id="7" name="Bent Arrow 6"/>
          <p:cNvSpPr/>
          <p:nvPr/>
        </p:nvSpPr>
        <p:spPr>
          <a:xfrm flipH="1">
            <a:off x="2895600" y="1323443"/>
            <a:ext cx="1600200" cy="56086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3429000" y="1125034"/>
            <a:ext cx="1145757" cy="77996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H="1">
            <a:off x="2895600" y="1323442"/>
            <a:ext cx="4724400" cy="532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1733387"/>
            <a:ext cx="400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23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  <a:p>
            <a:r>
              <a:rPr lang="en-US" sz="2400" dirty="0"/>
              <a:t>Such were some of you; but</a:t>
            </a:r>
          </a:p>
          <a:p>
            <a:r>
              <a:rPr lang="en-US" sz="2400" b="1" dirty="0"/>
              <a:t>you were washed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752600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Active verb		Passive verb</a:t>
            </a:r>
            <a:r>
              <a:rPr lang="en-US" sz="2200" b="1" dirty="0"/>
              <a:t>		Middle verb</a:t>
            </a:r>
            <a:endParaRPr lang="en-US" sz="2200" dirty="0"/>
          </a:p>
        </p:txBody>
      </p:sp>
      <p:sp>
        <p:nvSpPr>
          <p:cNvPr id="8" name="Bent Arrow 7"/>
          <p:cNvSpPr/>
          <p:nvPr/>
        </p:nvSpPr>
        <p:spPr>
          <a:xfrm flipH="1">
            <a:off x="2895600" y="1323442"/>
            <a:ext cx="4724400" cy="532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1733387"/>
            <a:ext cx="400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?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890374" y="2828836"/>
            <a:ext cx="7948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Sometimes it is reflexive:</a:t>
            </a:r>
          </a:p>
          <a:p>
            <a:r>
              <a:rPr lang="en-US" sz="2400" dirty="0"/>
              <a:t>Compare</a:t>
            </a:r>
          </a:p>
          <a:p>
            <a:r>
              <a:rPr lang="en-US" sz="2400" i="1" u="sng" dirty="0">
                <a:solidFill>
                  <a:schemeClr val="bg1"/>
                </a:solidFill>
              </a:rPr>
              <a:t>(you) </a:t>
            </a:r>
            <a:r>
              <a:rPr lang="en-US" sz="2400" i="1" u="sng" dirty="0"/>
              <a:t>guard</a:t>
            </a:r>
            <a:r>
              <a:rPr lang="en-US" sz="2400" i="1" dirty="0"/>
              <a:t>    </a:t>
            </a:r>
            <a:r>
              <a:rPr lang="en-US" sz="2400" i="1" u="sng" dirty="0"/>
              <a:t>yourselves</a:t>
            </a:r>
            <a:r>
              <a:rPr lang="en-US" sz="2400" i="1" dirty="0"/>
              <a:t>    from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idols</a:t>
            </a:r>
            <a:r>
              <a:rPr lang="en-US" sz="2400" i="1" dirty="0"/>
              <a:t>	</a:t>
            </a:r>
            <a:r>
              <a:rPr lang="en-US" sz="2400" dirty="0"/>
              <a:t>1 John 5:21</a:t>
            </a:r>
          </a:p>
          <a:p>
            <a:r>
              <a:rPr lang="en-US" sz="2400" i="1" dirty="0">
                <a:solidFill>
                  <a:schemeClr val="bg1">
                    <a:lumMod val="95000"/>
                  </a:schemeClr>
                </a:solidFill>
              </a:rPr>
              <a:t>(you) </a:t>
            </a:r>
            <a:r>
              <a:rPr lang="en-US" sz="2400" i="1" u="sng" dirty="0"/>
              <a:t>guard    yourselves</a:t>
            </a:r>
            <a:r>
              <a:rPr lang="en-US" sz="2400" i="1" dirty="0"/>
              <a:t>    from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covetousness	</a:t>
            </a:r>
            <a:r>
              <a:rPr lang="en-US" sz="2400" dirty="0"/>
              <a:t>Luke 12:15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Judas "</a:t>
            </a:r>
            <a:r>
              <a:rPr lang="en-US" sz="2400" u="sng" dirty="0"/>
              <a:t>hanged himself</a:t>
            </a:r>
            <a:r>
              <a:rPr lang="en-US" sz="2400" dirty="0"/>
              <a:t>“	Matthew 27:5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3964" y="3562187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u="sng" dirty="0"/>
              <a:t>(you) guard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899652" y="3928439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u="sng" dirty="0"/>
              <a:t>(you) guard</a:t>
            </a:r>
            <a:endParaRPr lang="en-US" sz="2400" dirty="0"/>
          </a:p>
        </p:txBody>
      </p:sp>
      <p:sp>
        <p:nvSpPr>
          <p:cNvPr id="14" name="U-Turn Arrow 13"/>
          <p:cNvSpPr/>
          <p:nvPr/>
        </p:nvSpPr>
        <p:spPr>
          <a:xfrm flipH="1">
            <a:off x="1219200" y="2838613"/>
            <a:ext cx="1905000" cy="81898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U-Turn Arrow 14"/>
          <p:cNvSpPr/>
          <p:nvPr/>
        </p:nvSpPr>
        <p:spPr>
          <a:xfrm flipH="1">
            <a:off x="1219200" y="4591213"/>
            <a:ext cx="1905000" cy="81898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6760" y="3973655"/>
            <a:ext cx="3352800" cy="41153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42238" y="5802868"/>
            <a:ext cx="246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One word; Middle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  <a:p>
            <a:r>
              <a:rPr lang="en-US" sz="2400" dirty="0"/>
              <a:t>Such were some of you; but</a:t>
            </a:r>
          </a:p>
          <a:p>
            <a:r>
              <a:rPr lang="en-US" sz="2400" b="1" dirty="0"/>
              <a:t>you were washed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752600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Active verb		Passive verb</a:t>
            </a:r>
            <a:r>
              <a:rPr lang="en-US" sz="2200" b="1" dirty="0"/>
              <a:t>		Middle verb</a:t>
            </a:r>
            <a:endParaRPr lang="en-US" sz="2200" dirty="0"/>
          </a:p>
        </p:txBody>
      </p:sp>
      <p:sp>
        <p:nvSpPr>
          <p:cNvPr id="8" name="Bent Arrow 7"/>
          <p:cNvSpPr/>
          <p:nvPr/>
        </p:nvSpPr>
        <p:spPr>
          <a:xfrm flipH="1">
            <a:off x="2895600" y="1323442"/>
            <a:ext cx="4724400" cy="532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1733387"/>
            <a:ext cx="400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?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890374" y="2828836"/>
            <a:ext cx="794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Sometimes it is reflexive:</a:t>
            </a:r>
          </a:p>
          <a:p>
            <a:endParaRPr lang="en-US" sz="2400" dirty="0"/>
          </a:p>
          <a:p>
            <a:r>
              <a:rPr lang="en-US" sz="2400" dirty="0"/>
              <a:t>	You washed yourselves???</a:t>
            </a:r>
          </a:p>
        </p:txBody>
      </p:sp>
      <p:sp>
        <p:nvSpPr>
          <p:cNvPr id="18" name="Multiply 17"/>
          <p:cNvSpPr/>
          <p:nvPr/>
        </p:nvSpPr>
        <p:spPr>
          <a:xfrm>
            <a:off x="3429000" y="3411034"/>
            <a:ext cx="1145757" cy="77996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  <a:p>
            <a:r>
              <a:rPr lang="en-US" sz="2400" dirty="0"/>
              <a:t>Such were some of you; but</a:t>
            </a:r>
          </a:p>
          <a:p>
            <a:r>
              <a:rPr lang="en-US" sz="2400" b="1" dirty="0"/>
              <a:t>you were washed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752600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Active verb		Passive verb</a:t>
            </a:r>
            <a:r>
              <a:rPr lang="en-US" sz="2200" b="1" dirty="0"/>
              <a:t>		Middle verb</a:t>
            </a:r>
            <a:endParaRPr lang="en-US" sz="2200" dirty="0"/>
          </a:p>
        </p:txBody>
      </p:sp>
      <p:sp>
        <p:nvSpPr>
          <p:cNvPr id="8" name="Bent Arrow 7"/>
          <p:cNvSpPr/>
          <p:nvPr/>
        </p:nvSpPr>
        <p:spPr>
          <a:xfrm flipH="1">
            <a:off x="2895600" y="1323442"/>
            <a:ext cx="4724400" cy="532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1733387"/>
            <a:ext cx="400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?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05696" y="2368689"/>
            <a:ext cx="8909535" cy="45089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Some middle verbs mean</a:t>
            </a:r>
          </a:p>
          <a:p>
            <a:r>
              <a:rPr lang="en-US" sz="2400" i="1" dirty="0"/>
              <a:t>	get something done to/for oneself</a:t>
            </a:r>
            <a:r>
              <a:rPr lang="en-US" sz="2400" dirty="0"/>
              <a:t> </a:t>
            </a:r>
          </a:p>
          <a:p>
            <a:r>
              <a:rPr lang="en-US" sz="2400" dirty="0"/>
              <a:t>		or</a:t>
            </a:r>
          </a:p>
          <a:p>
            <a:r>
              <a:rPr lang="en-US" sz="2400" dirty="0"/>
              <a:t>	</a:t>
            </a:r>
            <a:r>
              <a:rPr lang="en-US" sz="2400" i="1" dirty="0"/>
              <a:t>get oneself in some condition</a:t>
            </a:r>
            <a:r>
              <a:rPr lang="en-US" sz="2400" dirty="0"/>
              <a:t>.</a:t>
            </a:r>
          </a:p>
          <a:p>
            <a:endParaRPr lang="en-US" sz="2400" b="1" u="sng" dirty="0"/>
          </a:p>
          <a:p>
            <a:r>
              <a:rPr lang="en-US" sz="2400" b="1" u="sng" dirty="0"/>
              <a:t>Luke 2:3</a:t>
            </a:r>
            <a:r>
              <a:rPr lang="en-US" sz="2400" dirty="0"/>
              <a:t> </a:t>
            </a:r>
          </a:p>
          <a:p>
            <a:r>
              <a:rPr lang="en-US" sz="2300" i="1" dirty="0"/>
              <a:t>“everyone was going </a:t>
            </a:r>
            <a:r>
              <a:rPr lang="en-US" sz="2300" i="1" u="sng" dirty="0"/>
              <a:t>to get himself enrolled</a:t>
            </a:r>
            <a:r>
              <a:rPr lang="en-US" sz="2300" i="1" dirty="0"/>
              <a:t> each one unto his own city”</a:t>
            </a:r>
          </a:p>
          <a:p>
            <a:endParaRPr lang="en-US" sz="2400" dirty="0"/>
          </a:p>
          <a:p>
            <a:r>
              <a:rPr lang="en-US" sz="2400" dirty="0"/>
              <a:t>Not merely active―not merely enrolling someone (else).</a:t>
            </a:r>
          </a:p>
          <a:p>
            <a:r>
              <a:rPr lang="en-US" sz="2400" dirty="0"/>
              <a:t>Not passive―not being enrolled without effort on their part</a:t>
            </a:r>
          </a:p>
          <a:p>
            <a:r>
              <a:rPr lang="en-US" sz="2400" dirty="0"/>
              <a:t>Not merely reflexive―"enroll themselves" doesn’t quite get it</a:t>
            </a:r>
          </a:p>
          <a:p>
            <a:r>
              <a:rPr lang="en-US" sz="2400" dirty="0"/>
              <a:t>They were </a:t>
            </a:r>
            <a:r>
              <a:rPr lang="en-US" sz="2400" b="1" i="1" u="sng" dirty="0"/>
              <a:t>getting enrolled</a:t>
            </a:r>
            <a:r>
              <a:rPr lang="en-US" sz="2400" dirty="0"/>
              <a:t>, or, </a:t>
            </a:r>
            <a:r>
              <a:rPr lang="en-US" sz="2400" b="1" i="1" u="sng" dirty="0"/>
              <a:t>getting themselves enrolled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548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 Corinthians 6</a:t>
            </a:r>
            <a:r>
              <a:rPr lang="en-US" sz="2400" b="1" baseline="30000" dirty="0"/>
              <a:t>11</a:t>
            </a:r>
          </a:p>
          <a:p>
            <a:r>
              <a:rPr lang="en-US" sz="2400" dirty="0"/>
              <a:t>Such were some of you; but</a:t>
            </a:r>
          </a:p>
          <a:p>
            <a:r>
              <a:rPr lang="en-US" sz="2400" b="1" dirty="0"/>
              <a:t>you were washed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752600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Active verb		Passive verb</a:t>
            </a:r>
            <a:r>
              <a:rPr lang="en-US" sz="2200" b="1" dirty="0"/>
              <a:t>		Middle verb</a:t>
            </a:r>
            <a:endParaRPr lang="en-US" sz="2200" dirty="0"/>
          </a:p>
        </p:txBody>
      </p:sp>
      <p:sp>
        <p:nvSpPr>
          <p:cNvPr id="8" name="Bent Arrow 7"/>
          <p:cNvSpPr/>
          <p:nvPr/>
        </p:nvSpPr>
        <p:spPr>
          <a:xfrm flipH="1">
            <a:off x="2895600" y="1323442"/>
            <a:ext cx="4724400" cy="532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1733387"/>
            <a:ext cx="400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?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05696" y="2368689"/>
            <a:ext cx="890953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So then</a:t>
            </a:r>
          </a:p>
          <a:p>
            <a:r>
              <a:rPr lang="en-US" sz="2400" i="1" dirty="0"/>
              <a:t>	“you got yourselves washed”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60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25146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Sanctify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Sanctification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Saint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8164" y="2514600"/>
            <a:ext cx="2132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Hallow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Holiness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Holy</a:t>
            </a:r>
          </a:p>
        </p:txBody>
      </p:sp>
      <p:sp>
        <p:nvSpPr>
          <p:cNvPr id="3" name="Rectangle 2"/>
          <p:cNvSpPr/>
          <p:nvPr/>
        </p:nvSpPr>
        <p:spPr>
          <a:xfrm>
            <a:off x="1225068" y="4114800"/>
            <a:ext cx="6693865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/>
              <a:t>Leviticus 19</a:t>
            </a:r>
            <a:r>
              <a:rPr lang="en-US" sz="2200" b="1" baseline="30000" dirty="0"/>
              <a:t> 1 </a:t>
            </a:r>
            <a:r>
              <a:rPr lang="en-US" sz="2200" dirty="0"/>
              <a:t>Then the </a:t>
            </a:r>
            <a:r>
              <a:rPr lang="en-US" sz="2200" cap="small" dirty="0"/>
              <a:t>Lord</a:t>
            </a:r>
            <a:r>
              <a:rPr lang="en-US" sz="2200" dirty="0"/>
              <a:t> spoke to Moses, saying:</a:t>
            </a:r>
          </a:p>
          <a:p>
            <a:r>
              <a:rPr lang="en-US" sz="2200" b="1" baseline="30000" dirty="0"/>
              <a:t>2 </a:t>
            </a:r>
            <a:r>
              <a:rPr lang="en-US" sz="2200" dirty="0"/>
              <a:t>“Speak to all the congregation of the sons of Israel and say to them, ‘</a:t>
            </a:r>
            <a:r>
              <a:rPr lang="en-US" sz="2200" b="1" dirty="0"/>
              <a:t>You shall be holy, for I the </a:t>
            </a:r>
            <a:r>
              <a:rPr lang="en-US" sz="2200" b="1" cap="small" dirty="0"/>
              <a:t>Lord</a:t>
            </a:r>
            <a:r>
              <a:rPr lang="en-US" sz="2200" b="1" dirty="0"/>
              <a:t> your God am holy</a:t>
            </a:r>
            <a:r>
              <a:rPr lang="en-US" sz="2200" dirty="0"/>
              <a:t>. </a:t>
            </a:r>
            <a:r>
              <a:rPr lang="en-US" sz="2200" b="1" baseline="30000" dirty="0"/>
              <a:t>3 </a:t>
            </a:r>
            <a:r>
              <a:rPr lang="en-US" sz="2200" dirty="0"/>
              <a:t>Every one of you shall reverence his mother and his father, and you shall keep My </a:t>
            </a:r>
            <a:r>
              <a:rPr lang="en-US" sz="2200" dirty="0" err="1"/>
              <a:t>sabbaths</a:t>
            </a:r>
            <a:r>
              <a:rPr lang="en-US" sz="2200" dirty="0"/>
              <a:t>; I am the </a:t>
            </a:r>
            <a:r>
              <a:rPr lang="en-US" sz="2200" cap="small" dirty="0"/>
              <a:t>Lord</a:t>
            </a:r>
            <a:r>
              <a:rPr lang="en-US" sz="2200" dirty="0"/>
              <a:t> your God. </a:t>
            </a:r>
            <a:r>
              <a:rPr lang="en-US" sz="2200" b="1" baseline="30000" dirty="0"/>
              <a:t>4 </a:t>
            </a:r>
            <a:r>
              <a:rPr lang="en-US" sz="2200" dirty="0"/>
              <a:t>Do not turn to idols or make for yourselves molten gods; I am the </a:t>
            </a:r>
            <a:r>
              <a:rPr lang="en-US" sz="2200" cap="small" dirty="0"/>
              <a:t>Lord</a:t>
            </a:r>
            <a:r>
              <a:rPr lang="en-US" sz="2200" dirty="0"/>
              <a:t> your God.</a:t>
            </a:r>
          </a:p>
        </p:txBody>
      </p:sp>
    </p:spTree>
    <p:extLst>
      <p:ext uri="{BB962C8B-B14F-4D97-AF65-F5344CB8AC3E}">
        <p14:creationId xmlns:p14="http://schemas.microsoft.com/office/powerpoint/2010/main" val="26067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653049" y="5562600"/>
            <a:ext cx="881351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19200" y="5217732"/>
            <a:ext cx="25146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43020" y="4883436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51092" y="4534392"/>
            <a:ext cx="1561368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267375" y="4220496"/>
            <a:ext cx="1419425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0" y="4220496"/>
            <a:ext cx="2286000" cy="25146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6012" y="511076"/>
            <a:ext cx="8393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 Corinthians 6</a:t>
            </a:r>
            <a:r>
              <a:rPr lang="en-US" sz="2400" b="1" baseline="30000" dirty="0">
                <a:solidFill>
                  <a:prstClr val="black"/>
                </a:solidFill>
              </a:rPr>
              <a:t>11</a:t>
            </a:r>
          </a:p>
          <a:p>
            <a:r>
              <a:rPr lang="en-US" sz="2400" dirty="0">
                <a:solidFill>
                  <a:prstClr val="black"/>
                </a:solidFill>
              </a:rPr>
              <a:t>Such were some of you; but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you got yourselves washed,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but you were sanctified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25146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Sanctify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Sanctification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Saint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8164" y="2514600"/>
            <a:ext cx="2132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Hallow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Holiness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Holy</a:t>
            </a:r>
          </a:p>
        </p:txBody>
      </p:sp>
      <p:sp>
        <p:nvSpPr>
          <p:cNvPr id="3" name="Rectangle 2"/>
          <p:cNvSpPr/>
          <p:nvPr/>
        </p:nvSpPr>
        <p:spPr>
          <a:xfrm>
            <a:off x="1225068" y="4114800"/>
            <a:ext cx="75379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1 Peter 1</a:t>
            </a:r>
            <a:r>
              <a:rPr lang="en-US" sz="2200" b="1" baseline="30000" dirty="0"/>
              <a:t> 13 </a:t>
            </a:r>
            <a:r>
              <a:rPr lang="en-US" sz="2200" dirty="0"/>
              <a:t>Therefore, prepare your minds for action, keep sober in spirit, fix your hope completely on the grace to be brought to you at the revelation of Jesus Christ. </a:t>
            </a:r>
            <a:r>
              <a:rPr lang="en-US" sz="2200" b="1" baseline="30000" dirty="0"/>
              <a:t>14 </a:t>
            </a:r>
            <a:r>
              <a:rPr lang="en-US" sz="2200" dirty="0"/>
              <a:t>As obedient children,</a:t>
            </a:r>
          </a:p>
          <a:p>
            <a:r>
              <a:rPr lang="en-US" sz="2200" dirty="0"/>
              <a:t>do not be conformed to the former lusts which were yours in your ignorance, </a:t>
            </a:r>
            <a:r>
              <a:rPr lang="en-US" sz="2200" b="1" baseline="30000" dirty="0"/>
              <a:t>15 </a:t>
            </a:r>
            <a:r>
              <a:rPr lang="en-US" sz="2200" dirty="0"/>
              <a:t>but like the Holy One who called you, be holy yourselves also in all your behavior; </a:t>
            </a:r>
            <a:r>
              <a:rPr lang="en-US" sz="2200" b="1" baseline="30000" dirty="0"/>
              <a:t>16 </a:t>
            </a:r>
            <a:r>
              <a:rPr lang="en-US" sz="2200" dirty="0"/>
              <a:t>because it is written, “</a:t>
            </a:r>
            <a:r>
              <a:rPr lang="en-US" sz="2200" b="1" cap="small" dirty="0"/>
              <a:t>You shall be holy, for I am holy</a:t>
            </a:r>
            <a:r>
              <a:rPr lang="en-US" sz="2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0911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9" grpId="0" animBg="1"/>
      <p:bldP spid="8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438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24</cp:revision>
  <dcterms:created xsi:type="dcterms:W3CDTF">2018-11-18T19:32:32Z</dcterms:created>
  <dcterms:modified xsi:type="dcterms:W3CDTF">2018-11-18T22:52:01Z</dcterms:modified>
</cp:coreProperties>
</file>