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5"/>
  </p:notesMasterIdLst>
  <p:sldIdLst>
    <p:sldId id="284" r:id="rId2"/>
    <p:sldId id="265" r:id="rId3"/>
    <p:sldId id="267" r:id="rId4"/>
    <p:sldId id="271" r:id="rId5"/>
    <p:sldId id="274" r:id="rId6"/>
    <p:sldId id="275" r:id="rId7"/>
    <p:sldId id="273" r:id="rId8"/>
    <p:sldId id="281" r:id="rId9"/>
    <p:sldId id="282" r:id="rId10"/>
    <p:sldId id="283" r:id="rId11"/>
    <p:sldId id="278" r:id="rId12"/>
    <p:sldId id="277" r:id="rId13"/>
    <p:sldId id="259" r:id="rId14"/>
  </p:sldIdLst>
  <p:sldSz cx="12192000" cy="6858000"/>
  <p:notesSz cx="7315200" cy="9601200"/>
  <p:defaultTextStyle>
    <a:defPPr>
      <a:defRPr lang="en-US"/>
    </a:defPPr>
    <a:lvl1pPr algn="l" rtl="0" fontAlgn="base">
      <a:spcBef>
        <a:spcPts val="600"/>
      </a:spcBef>
      <a:spcAft>
        <a:spcPts val="600"/>
      </a:spcAft>
      <a:buClr>
        <a:schemeClr val="hlink"/>
      </a:buClr>
      <a:buSzPct val="100000"/>
      <a:buFont typeface="Wingdings" pitchFamily="2" charset="2"/>
      <a:defRPr kern="1200">
        <a:solidFill>
          <a:schemeClr val="tx1"/>
        </a:solidFill>
        <a:latin typeface="Verdana" pitchFamily="34" charset="0"/>
        <a:ea typeface="+mn-ea"/>
        <a:cs typeface="Arial" charset="0"/>
      </a:defRPr>
    </a:lvl1pPr>
    <a:lvl2pPr marL="457200" algn="l" rtl="0" fontAlgn="base">
      <a:spcBef>
        <a:spcPts val="600"/>
      </a:spcBef>
      <a:spcAft>
        <a:spcPts val="600"/>
      </a:spcAft>
      <a:buClr>
        <a:schemeClr val="hlink"/>
      </a:buClr>
      <a:buSzPct val="100000"/>
      <a:buFont typeface="Wingdings" pitchFamily="2" charset="2"/>
      <a:defRPr kern="1200">
        <a:solidFill>
          <a:schemeClr val="tx1"/>
        </a:solidFill>
        <a:latin typeface="Verdana" pitchFamily="34" charset="0"/>
        <a:ea typeface="+mn-ea"/>
        <a:cs typeface="Arial" charset="0"/>
      </a:defRPr>
    </a:lvl2pPr>
    <a:lvl3pPr marL="914400" algn="l" rtl="0" fontAlgn="base">
      <a:spcBef>
        <a:spcPts val="600"/>
      </a:spcBef>
      <a:spcAft>
        <a:spcPts val="600"/>
      </a:spcAft>
      <a:buClr>
        <a:schemeClr val="hlink"/>
      </a:buClr>
      <a:buSzPct val="100000"/>
      <a:buFont typeface="Wingdings" pitchFamily="2" charset="2"/>
      <a:defRPr kern="1200">
        <a:solidFill>
          <a:schemeClr val="tx1"/>
        </a:solidFill>
        <a:latin typeface="Verdana" pitchFamily="34" charset="0"/>
        <a:ea typeface="+mn-ea"/>
        <a:cs typeface="Arial" charset="0"/>
      </a:defRPr>
    </a:lvl3pPr>
    <a:lvl4pPr marL="1371600" algn="l" rtl="0" fontAlgn="base">
      <a:spcBef>
        <a:spcPts val="600"/>
      </a:spcBef>
      <a:spcAft>
        <a:spcPts val="600"/>
      </a:spcAft>
      <a:buClr>
        <a:schemeClr val="hlink"/>
      </a:buClr>
      <a:buSzPct val="100000"/>
      <a:buFont typeface="Wingdings" pitchFamily="2" charset="2"/>
      <a:defRPr kern="1200">
        <a:solidFill>
          <a:schemeClr val="tx1"/>
        </a:solidFill>
        <a:latin typeface="Verdana" pitchFamily="34" charset="0"/>
        <a:ea typeface="+mn-ea"/>
        <a:cs typeface="Arial" charset="0"/>
      </a:defRPr>
    </a:lvl4pPr>
    <a:lvl5pPr marL="1828800" algn="l" rtl="0" fontAlgn="base">
      <a:spcBef>
        <a:spcPts val="600"/>
      </a:spcBef>
      <a:spcAft>
        <a:spcPts val="600"/>
      </a:spcAft>
      <a:buClr>
        <a:schemeClr val="hlink"/>
      </a:buClr>
      <a:buSzPct val="100000"/>
      <a:buFont typeface="Wingdings" pitchFamily="2" charset="2"/>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64516" autoAdjust="0"/>
  </p:normalViewPr>
  <p:slideViewPr>
    <p:cSldViewPr>
      <p:cViewPr varScale="1">
        <p:scale>
          <a:sx n="47" d="100"/>
          <a:sy n="47" d="100"/>
        </p:scale>
        <p:origin x="726" y="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170248" cy="48079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lvl1pPr defTabSz="966150">
              <a:spcBef>
                <a:spcPct val="0"/>
              </a:spcBef>
              <a:spcAft>
                <a:spcPct val="0"/>
              </a:spcAft>
              <a:buClrTx/>
              <a:buSzTx/>
              <a:buFontTx/>
              <a:buNone/>
              <a:defRPr sz="1300">
                <a:latin typeface="Arial" charset="0"/>
              </a:defRPr>
            </a:lvl1pPr>
          </a:lstStyle>
          <a:p>
            <a:pPr>
              <a:defRPr/>
            </a:pPr>
            <a:endParaRPr lang="en-US"/>
          </a:p>
        </p:txBody>
      </p:sp>
      <p:sp>
        <p:nvSpPr>
          <p:cNvPr id="71683" name="Rectangle 3"/>
          <p:cNvSpPr>
            <a:spLocks noGrp="1" noChangeArrowheads="1"/>
          </p:cNvSpPr>
          <p:nvPr>
            <p:ph type="dt" idx="1"/>
          </p:nvPr>
        </p:nvSpPr>
        <p:spPr bwMode="auto">
          <a:xfrm>
            <a:off x="4143312" y="0"/>
            <a:ext cx="3170248" cy="48079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lvl1pPr algn="r" defTabSz="966150">
              <a:spcBef>
                <a:spcPct val="0"/>
              </a:spcBef>
              <a:spcAft>
                <a:spcPct val="0"/>
              </a:spcAft>
              <a:buClrTx/>
              <a:buSzTx/>
              <a:buFontTx/>
              <a:buNone/>
              <a:defRPr sz="13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58788" y="719138"/>
            <a:ext cx="6399212"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p:cNvSpPr>
            <a:spLocks noGrp="1" noChangeArrowheads="1"/>
          </p:cNvSpPr>
          <p:nvPr>
            <p:ph type="body" sz="quarter" idx="3"/>
          </p:nvPr>
        </p:nvSpPr>
        <p:spPr bwMode="auto">
          <a:xfrm>
            <a:off x="731849" y="4561016"/>
            <a:ext cx="5851504" cy="432062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686" name="Rectangle 6"/>
          <p:cNvSpPr>
            <a:spLocks noGrp="1" noChangeArrowheads="1"/>
          </p:cNvSpPr>
          <p:nvPr>
            <p:ph type="ftr" sz="quarter" idx="4"/>
          </p:nvPr>
        </p:nvSpPr>
        <p:spPr bwMode="auto">
          <a:xfrm>
            <a:off x="0" y="9118784"/>
            <a:ext cx="3170248" cy="480791"/>
          </a:xfrm>
          <a:prstGeom prst="rect">
            <a:avLst/>
          </a:prstGeom>
          <a:noFill/>
          <a:ln w="9525">
            <a:noFill/>
            <a:miter lim="800000"/>
            <a:headEnd/>
            <a:tailEnd/>
          </a:ln>
          <a:effectLst/>
        </p:spPr>
        <p:txBody>
          <a:bodyPr vert="horz" wrap="square" lIns="96644" tIns="48322" rIns="96644" bIns="48322" numCol="1" anchor="b" anchorCtr="0" compatLnSpc="1">
            <a:prstTxWarp prst="textNoShape">
              <a:avLst/>
            </a:prstTxWarp>
          </a:bodyPr>
          <a:lstStyle>
            <a:lvl1pPr defTabSz="966150">
              <a:spcBef>
                <a:spcPct val="0"/>
              </a:spcBef>
              <a:spcAft>
                <a:spcPct val="0"/>
              </a:spcAft>
              <a:buClrTx/>
              <a:buSzTx/>
              <a:buFontTx/>
              <a:buNone/>
              <a:defRPr sz="13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4143312" y="9118784"/>
            <a:ext cx="3170248" cy="480791"/>
          </a:xfrm>
          <a:prstGeom prst="rect">
            <a:avLst/>
          </a:prstGeom>
          <a:noFill/>
          <a:ln w="9525">
            <a:noFill/>
            <a:miter lim="800000"/>
            <a:headEnd/>
            <a:tailEnd/>
          </a:ln>
          <a:effectLst/>
        </p:spPr>
        <p:txBody>
          <a:bodyPr vert="horz" wrap="square" lIns="96644" tIns="48322" rIns="96644" bIns="48322" numCol="1" anchor="b" anchorCtr="0" compatLnSpc="1">
            <a:prstTxWarp prst="textNoShape">
              <a:avLst/>
            </a:prstTxWarp>
          </a:bodyPr>
          <a:lstStyle>
            <a:lvl1pPr algn="r" defTabSz="966150">
              <a:spcBef>
                <a:spcPct val="0"/>
              </a:spcBef>
              <a:spcAft>
                <a:spcPct val="0"/>
              </a:spcAft>
              <a:buClrTx/>
              <a:buSzTx/>
              <a:buFontTx/>
              <a:buNone/>
              <a:defRPr sz="1300">
                <a:latin typeface="Arial" charset="0"/>
              </a:defRPr>
            </a:lvl1pPr>
          </a:lstStyle>
          <a:p>
            <a:pPr>
              <a:defRPr/>
            </a:pPr>
            <a:fld id="{93CE462B-E92F-4A0D-9BA9-804F6F7016A2}" type="slidenum">
              <a:rPr lang="en-US"/>
              <a:pPr>
                <a:defRPr/>
              </a:pPr>
              <a:t>‹#›</a:t>
            </a:fld>
            <a:endParaRPr lang="en-US"/>
          </a:p>
        </p:txBody>
      </p:sp>
    </p:spTree>
    <p:extLst>
      <p:ext uri="{BB962C8B-B14F-4D97-AF65-F5344CB8AC3E}">
        <p14:creationId xmlns:p14="http://schemas.microsoft.com/office/powerpoint/2010/main" val="656385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1AA8F-0C9D-4BBD-BB73-992094DC244A}" type="slidenum">
              <a:rPr lang="en-US"/>
              <a:pPr/>
              <a:t>2</a:t>
            </a:fld>
            <a:endParaRPr lang="en-US" dirty="0"/>
          </a:p>
        </p:txBody>
      </p:sp>
      <p:sp>
        <p:nvSpPr>
          <p:cNvPr id="102402" name="Rectangle 2"/>
          <p:cNvSpPr>
            <a:spLocks noGrp="1" noRot="1" noChangeAspect="1" noChangeArrowheads="1" noTextEdit="1"/>
          </p:cNvSpPr>
          <p:nvPr>
            <p:ph type="sldImg"/>
          </p:nvPr>
        </p:nvSpPr>
        <p:spPr>
          <a:xfrm>
            <a:off x="457200" y="719138"/>
            <a:ext cx="6400800" cy="3600450"/>
          </a:xfrm>
          <a:ln/>
        </p:spPr>
      </p:sp>
      <p:sp>
        <p:nvSpPr>
          <p:cNvPr id="102403" name="Rectangle 3"/>
          <p:cNvSpPr>
            <a:spLocks noGrp="1" noChangeArrowheads="1"/>
          </p:cNvSpPr>
          <p:nvPr>
            <p:ph type="body" idx="1"/>
          </p:nvPr>
        </p:nvSpPr>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Romans 14:19 NKJV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Therefore let us pursue the things which make for peace and the things by which one may edify another.</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 realize that the title of my talk may create the expectation that this evening I’ll focus on a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list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of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things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that might be considered as tools or processes which through their use we may edify another.</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 Lord Willing, I plan to do that … but maybe not in the way you might expect.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Now, I know this goes without saying, but our discussion of edification will always be in the context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spiritual edification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 make this point first because I feel that that’s the most applicable conclusion we can take from it’s application in the New Testament.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6109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11</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So then … What are things we should seek to edify one another … generally … anything that encourages and facilitates the spiritual growth and wellbeing of one another!</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This can be both things we deem to be positive … and tings we might deem as negative.</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We typically think of things that facilitate peace, Romans 14:19 and Ephesians 4:1-3 … or maybe teaching and positive exhortation, 2 Timothy 3:16-17.  </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But, what about working to organize the church as God would have it, Ephesians 4:11-16.  </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 does discipline have a place among the “things that edify”? </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5:1-7 …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Young man who married his fathers wife and it’s impact on the church there…I’d suggest that their disciplinary action was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of the church…</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2 Thessalonians 3:6-15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Those brethren who were walking disorderly…here again I would suggest that the actions taught in this passage is not only for the benefit of those mentioned, but also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of the church!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Joe last night had a fantastic lesson on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How to be a Barnabas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and we are waiting on the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How to be a Discourager</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book signing schedule…</a:t>
            </a:r>
          </a:p>
          <a:p>
            <a:pPr marL="171450" marR="0" indent="-171450">
              <a:lnSpc>
                <a:spcPct val="107000"/>
              </a:lnSpc>
              <a:spcBef>
                <a:spcPts val="0"/>
              </a:spcBef>
              <a:spcAft>
                <a:spcPts val="0"/>
              </a:spcAft>
              <a:buFont typeface="Wingdings" panose="05000000000000000000" pitchFamily="2" charset="2"/>
              <a:buChar char="Ø"/>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Help people in need</a:t>
            </a:r>
          </a:p>
          <a:p>
            <a:pPr marL="171450" marR="0" indent="-171450">
              <a:lnSpc>
                <a:spcPct val="107000"/>
              </a:lnSpc>
              <a:spcBef>
                <a:spcPts val="0"/>
              </a:spcBef>
              <a:spcAft>
                <a:spcPts val="0"/>
              </a:spcAft>
              <a:buFont typeface="Wingdings" panose="05000000000000000000" pitchFamily="2" charset="2"/>
              <a:buChar char="Ø"/>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Stand with those who have changed </a:t>
            </a:r>
          </a:p>
          <a:p>
            <a:pPr marL="171450" marR="0" indent="-171450">
              <a:lnSpc>
                <a:spcPct val="107000"/>
              </a:lnSpc>
              <a:spcBef>
                <a:spcPts val="0"/>
              </a:spcBef>
              <a:spcAft>
                <a:spcPts val="0"/>
              </a:spcAft>
              <a:buFont typeface="Wingdings" panose="05000000000000000000" pitchFamily="2" charset="2"/>
              <a:buChar char="Ø"/>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See the Grace of God</a:t>
            </a:r>
          </a:p>
          <a:p>
            <a:pPr marL="171450" marR="0" indent="-171450">
              <a:lnSpc>
                <a:spcPct val="107000"/>
              </a:lnSpc>
              <a:spcBef>
                <a:spcPts val="0"/>
              </a:spcBef>
              <a:spcAft>
                <a:spcPts val="0"/>
              </a:spcAft>
              <a:buFont typeface="Wingdings" panose="05000000000000000000" pitchFamily="2" charset="2"/>
              <a:buChar char="Ø"/>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Be willing to … (again) … It’s always my turn…to do the will of God!</a:t>
            </a:r>
          </a:p>
          <a:p>
            <a:pPr marL="171450" marR="0" indent="-171450">
              <a:lnSpc>
                <a:spcPct val="107000"/>
              </a:lnSpc>
              <a:spcBef>
                <a:spcPts val="0"/>
              </a:spcBef>
              <a:spcAft>
                <a:spcPts val="0"/>
              </a:spcAft>
              <a:buFont typeface="Wingdings" panose="05000000000000000000" pitchFamily="2" charset="2"/>
              <a:buChar char="Ø"/>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See people for what they can become</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The operatives here are “things” which influence the effective working of the body, the church.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1250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12</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7000"/>
              </a:lnSpc>
              <a:spcBef>
                <a:spcPts val="0"/>
              </a:spcBef>
              <a:spcAft>
                <a:spcPts val="0"/>
              </a:spcAft>
              <a:buClrTx/>
              <a:buSzTx/>
              <a:buFontTx/>
              <a:buNone/>
              <a:tabLst/>
              <a:defRPr/>
            </a:pPr>
            <a:r>
              <a:rPr lang="en-US" sz="1200" b="1" i="1" kern="1800" dirty="0">
                <a:solidFill>
                  <a:srgbClr val="666666"/>
                </a:solidFill>
                <a:effectLst/>
                <a:latin typeface="Verdana" panose="020B0604030504040204" pitchFamily="34" charset="0"/>
                <a:ea typeface="Times New Roman" panose="02020603050405020304" pitchFamily="18" charset="0"/>
                <a:cs typeface="Times New Roman" panose="02020603050405020304" pitchFamily="18" charset="0"/>
              </a:rPr>
              <a:t>Intelligence Quotient</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endParaRPr lang="en-US" sz="12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800" dirty="0">
                <a:solidFill>
                  <a:srgbClr val="666666"/>
                </a:solidFill>
                <a:effectLst/>
                <a:latin typeface="Verdana" panose="020B0604030504040204" pitchFamily="34" charset="0"/>
                <a:ea typeface="Times New Roman" panose="02020603050405020304" pitchFamily="18" charset="0"/>
                <a:cs typeface="Times New Roman" panose="02020603050405020304" pitchFamily="18" charset="0"/>
              </a:rPr>
              <a:t>an intelligence test score that is obtained by dividing mental age, which reflects the age-graded level of performance as derived from population norms, by chronological age and multiplying by 100: a score of 100 thus indicates a performance at exactly the normal level for that age group.</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Business Dictionary Definition of IQ - Measure of a person's cognitive capacity relative to his or her peers. It is computed by dividing the person's mental age (as measured on a scale such as Stanford-</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Binet</a:t>
            </a:r>
            <a:r>
              <a:rPr lang="en-US" sz="1100" dirty="0">
                <a:effectLst/>
                <a:latin typeface="Calibri" panose="020F0502020204030204" pitchFamily="34" charset="0"/>
                <a:ea typeface="Calibri" panose="020F0502020204030204" pitchFamily="34" charset="0"/>
                <a:cs typeface="Times New Roman" panose="02020603050405020304" pitchFamily="18" charset="0"/>
              </a:rPr>
              <a:t> Scale) by his or her chronological age, and multiplying with 100.</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I’ve been pretty much OK with this formula except this one variable always gives me a problem … my wife and I can’t seem to agree on it value!</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Maybe it's time to quote Forest Gump again! </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Font typeface="Wingdings" panose="05000000000000000000" pitchFamily="2" charset="2"/>
              <a:buNone/>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Are you using your EQ? (Edification Quotient) … or How much are you edifying?</a:t>
            </a:r>
          </a:p>
          <a:p>
            <a:pPr marL="0" marR="0" lvl="0" indent="0">
              <a:lnSpc>
                <a:spcPct val="107000"/>
              </a:lnSpc>
              <a:spcBef>
                <a:spcPts val="0"/>
              </a:spcBef>
              <a:spcAft>
                <a:spcPts val="0"/>
              </a:spcAft>
              <a:buFont typeface="Wingdings" panose="05000000000000000000" pitchFamily="2" charset="2"/>
              <a:buNone/>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Wingdings" panose="05000000000000000000" pitchFamily="2" charset="2"/>
              <a:buNone/>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EQ = The number of times I’ve taken advantage of those opportunities / Opportunities I have to use the Abilities God has given us * 100</a:t>
            </a:r>
          </a:p>
          <a:p>
            <a:pPr marL="0" marR="0" lvl="0" indent="0">
              <a:lnSpc>
                <a:spcPct val="107000"/>
              </a:lnSpc>
              <a:spcBef>
                <a:spcPts val="0"/>
              </a:spcBef>
              <a:spcAft>
                <a:spcPts val="0"/>
              </a:spcAft>
              <a:buFont typeface="Wingdings" panose="05000000000000000000" pitchFamily="2" charset="2"/>
              <a:buNone/>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Wingdings" panose="05000000000000000000" pitchFamily="2" charset="2"/>
              <a:buNone/>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I know this is just a whimsical equation … but the point is that we need to seek to edify one another and strive to </a:t>
            </a:r>
            <a:r>
              <a:rPr lang="en-US" sz="1100" b="1" i="1">
                <a:effectLst/>
                <a:latin typeface="Calibri" panose="020F0502020204030204" pitchFamily="34" charset="0"/>
                <a:ea typeface="Calibri" panose="020F0502020204030204" pitchFamily="34" charset="0"/>
                <a:cs typeface="Times New Roman" panose="02020603050405020304" pitchFamily="18" charset="0"/>
              </a:rPr>
              <a:t>take advantage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every opportunity we have to use the whatever gifts God has blessed us with for the building up of our fellow brethren.</a:t>
            </a:r>
          </a:p>
          <a:p>
            <a:pPr marL="0" marR="0" lvl="0" indent="0">
              <a:lnSpc>
                <a:spcPct val="107000"/>
              </a:lnSpc>
              <a:spcBef>
                <a:spcPts val="0"/>
              </a:spcBef>
              <a:spcAft>
                <a:spcPts val="0"/>
              </a:spcAft>
              <a:buFont typeface="Wingdings" panose="05000000000000000000" pitchFamily="2" charset="2"/>
              <a:buNone/>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Wingdings" panose="05000000000000000000" pitchFamily="2" charset="2"/>
              <a:buNone/>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How much are we working to edify one another?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3864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458788" y="719138"/>
            <a:ext cx="6399212" cy="3600450"/>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DB962094-629C-4E43-80A1-04F08618AB53}" type="slidenum">
              <a:rPr lang="en-US" smtClean="0">
                <a:latin typeface="Arial" charset="0"/>
              </a:rPr>
              <a:pPr eaLnBrk="1" hangingPunct="1"/>
              <a:t>13</a:t>
            </a:fld>
            <a:endParaRPr lang="en-US">
              <a:latin typeface="Arial" charset="0"/>
            </a:endParaRPr>
          </a:p>
        </p:txBody>
      </p:sp>
    </p:spTree>
    <p:extLst>
      <p:ext uri="{BB962C8B-B14F-4D97-AF65-F5344CB8AC3E}">
        <p14:creationId xmlns:p14="http://schemas.microsoft.com/office/powerpoint/2010/main" val="694486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3</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putting this talk together I found beneficial for me to review the meaning and usages of the words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may be unnecessary to go though this … but please allow me to attempt to “start and the beginning” and quickly go though the definition and etymology of the English words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u="sng" dirty="0">
                <a:effectLst/>
                <a:latin typeface="Calibri" panose="020F0502020204030204" pitchFamily="34" charset="0"/>
                <a:ea typeface="Calibri" panose="020F0502020204030204" pitchFamily="34" charset="0"/>
                <a:cs typeface="Times New Roman" panose="02020603050405020304" pitchFamily="18" charset="0"/>
              </a:rPr>
              <a:t>Merriam-Webste</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r: These two words … the verb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the noun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came into our vocabulary from the Latin word that meant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to build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The sense here was as in building a house or a temple…</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Generations of speakers built on that meaning, and by the Late Latin period, the verb had gained the figurative sense of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to instruct or improve spiritually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The word eventually passed through Anglo-French before Middle English speakers adopted it as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during the 14th century. </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Two of its early meanings, "to build" and "to establish," are now considered out-of-date … the only current sense of edify is essentially the same as that figurative meaning in Late Latin,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to instruct and improve in moral and religious knowledge.</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this position of Merriam-Webster is reflected in the definition for edify found in the American Heritage Dictionary…</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u="sng" dirty="0">
                <a:effectLst/>
                <a:latin typeface="Calibri" panose="020F0502020204030204" pitchFamily="34" charset="0"/>
                <a:ea typeface="Calibri" panose="020F0502020204030204" pitchFamily="34" charset="0"/>
                <a:cs typeface="Times New Roman" panose="02020603050405020304" pitchFamily="18" charset="0"/>
              </a:rPr>
              <a:t>American Heritage Dictionary</a:t>
            </a:r>
            <a:r>
              <a:rPr lang="en-US" sz="1100" b="0" i="0" u="none" dirty="0">
                <a:effectLst/>
                <a:latin typeface="Calibri" panose="020F0502020204030204" pitchFamily="34" charset="0"/>
                <a:ea typeface="Calibri" panose="020F0502020204030204" pitchFamily="34" charset="0"/>
                <a:cs typeface="Times New Roman" panose="02020603050405020304" pitchFamily="18" charset="0"/>
              </a:rPr>
              <a:t>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the verb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means: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To instruct, especially so as to encourage intellectual, moral, or spiritual improvement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3507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4</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Vine</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(b) is used metaphorically, in the sense of "edifying," promoting the spiritual growth and development of character of believers, by teaching or by example, suggesting such spiritual progress as the result of patient labor. </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A point here I’d like for us to consider … that may go without saying …  is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edifying</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one another is not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just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our making each other feel good ... the objective of our edifying should be to make each other more like Christ!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is more than a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good thing</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to do … but rather it is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essential</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to the growth and stability of a local congregation.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900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5</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To make this point … in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  …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Paul speaks to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oneness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of the church and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unity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that </a:t>
            </a:r>
            <a:r>
              <a:rPr lang="en-US" sz="1100" b="0" i="0" u="sng" dirty="0">
                <a:effectLst/>
                <a:latin typeface="Calibri" panose="020F0502020204030204" pitchFamily="34" charset="0"/>
                <a:ea typeface="Calibri" panose="020F0502020204030204" pitchFamily="34" charset="0"/>
                <a:cs typeface="Times New Roman" panose="02020603050405020304" pitchFamily="18" charset="0"/>
              </a:rPr>
              <a:t>must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manifest itself among us as children of God…</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And in verses 11-16 we read…</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4:11-16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And He gave some as apostles, and some as prophets, and some as evangelists, and some as pastors and teachers,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12</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for the equipping of the saints for the work of service, to the building up of the body of Christ;   - 13  until we all attain to the unity of the faith, and of the knowledge of the Son of God, to a mature man, to the measure of the stature which belongs to the fullness of Christ.   </a:t>
            </a: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Verse 12 … “building up”  … some versions (NKJV) render this “edifying”…</a:t>
            </a:r>
          </a:p>
        </p:txBody>
      </p:sp>
    </p:spTree>
    <p:extLst>
      <p:ext uri="{BB962C8B-B14F-4D97-AF65-F5344CB8AC3E}">
        <p14:creationId xmlns:p14="http://schemas.microsoft.com/office/powerpoint/2010/main" val="134991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6</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14</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As a result, we are no longer to be children, tossed here and there by waves and carried about by every wind of doctrine, by the trickery of men, by craftiness in deceitful scheming;   - 15  but speaking the truth in love, we are to grow up in all aspects into Him who is the head, even Christ,   - </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0" dirty="0">
                <a:effectLst/>
                <a:latin typeface="Calibri" panose="020F0502020204030204" pitchFamily="34" charset="0"/>
                <a:ea typeface="Calibri" panose="020F0502020204030204" pitchFamily="34" charset="0"/>
                <a:cs typeface="Times New Roman" panose="02020603050405020304" pitchFamily="18" charset="0"/>
              </a:rPr>
              <a:t>Note verse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16</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from whom the whole body, being fitted and held together by what every joint supplies, according to the proper working of each individual part, causes the growth of the body for the building up of itself in love.</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This is one of the key verses in this text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 I’d suggest that it speaks to the value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but in the illustrious words of Forest Gump,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that’s all I have to say about that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Because, if I’m interpreting his lesson titles correctly I think that on tomorrow, Lord Willing, brother Dale Smelser will have much more to discuss on this verse.</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4773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7</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was mentioned before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more than a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good thing</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to do … it is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essential</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to the growth and stability of a local congregation.</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Consider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In these chapters the Apostle is addressing the Corinthian brethren’s irresponsible use of the Spiritual Gifts.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12:4-6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- 4  Now there are varieties of gifts, but the same Spirit.   - 5  And there are varieties of ministries, and the same Lord.   - 6  There are varieties of effects, but the same God who works all things in all persons.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12:7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- 7  But to each one is given the manifestation of the Spirit for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common good</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t>
            </a: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The members there in Corinthian church did not all demonstrate the same Spiritual Gift … but … whatever gift they we blessed with was to be used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the good of all!</a:t>
            </a:r>
          </a:p>
        </p:txBody>
      </p:sp>
    </p:spTree>
    <p:extLst>
      <p:ext uri="{BB962C8B-B14F-4D97-AF65-F5344CB8AC3E}">
        <p14:creationId xmlns:p14="http://schemas.microsoft.com/office/powerpoint/2010/main" val="661863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8</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Paul goes on to say in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verse 28</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12:28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- 28  And God has appointed in the church, first apostles, second prophets, third teachers, then miracles, then gifts of healings, helps, administrations, various kinds of tongues.</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Let me make a point here that though the direct context of the text is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spiritual gifts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gifts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from God in general might also be applicable here … and if so, then apostles and teachers might be considered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gifts</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4:8 …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 they too were given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On that point I’ll use a phrase from my friend Joe Works … I’ll make that point but I won’t argue it very long.</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56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9</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Now, when we consider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I’d suggest that shows us two things relative to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First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vital to the life of our local congregations and the growth of our members…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the context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 14</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Spiritual gifts were not being used to the purpose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those who prophesied, and those “speaking with tongues” were not using those gifts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nor in such a manner as to yield the intended spiritual outcome … Paul is exposing that problem … and in doing so … we have some valuable instruction relative to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Let’s take a look at three of Paul’s statements…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Notice the last phrase…</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14:5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- 5  Now I wish that you all spoke in tongues, but even more that you would prophesy; and greater is one who prophesies than one who speaks in tongues, unless he interprets,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 that the church may receive edifying.</a:t>
            </a: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Verse 12…</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14:12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- 12  So also you, since you are zealous of spiritual gifts,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seek to abound for the edification of the church</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Verse 26…</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14:26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- 26  What is the outcome then, brethren? When you assemble, each one has a psalm, has a teaching, has a revelation, has a tongue, has an interpretation.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Let all things be done for edification.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Now remember that Paul is writing to a church there about their irresponsibility.  In addressing their irresponsibility, he teaches what is responsible and right … so I draw this conclusion…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If gifts were given for the common good … and gifts were to be used to edify … then I think it’s a more than reasonable conclusion that edification is for the common good.</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One of the most important works that should be faithfully done in our congregations is the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of our members … the building up and training each other! </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second</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point I’d make from this chapter is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not done haphazardly  … but rather with intent … in a focused way … such a way that we expect a result.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1 Cor. 14:3 - edification is spoken, providing exhortation and comfort…</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14:3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- 3  But one who prophesies speaks to men for edification and exhortation and consolation.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1 Cor. 14:5 - edification is spoken, and then received.  </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14:5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- 5  Now I wish that you all spoke in tongues, but even more that you would prophesy; and greater is one who prophesies than one who speaks in tongues, unless he interprets, so that the church may receive edifying.</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Consider that the Paul’s point here is that just hearing someone say something is not necessarily edifying … what is heard must be understood … and, even more so, the hearer must be able to understand such that they can apply what is heard and understood to their lives.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14:16-17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Paul is speaking of cases when tongues are being spoken without interpretation…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14:16-17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- 16  Otherwise if you bless in the spirit only, how will the one who fills the place of the ungifted say the "Amen" at your giving of thanks, since he does not know what you are saying?   - 17  For you are giving thanks well enough, but the other person is not edified.</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In our teaching … singing … praying … exhortations … admonitions … or whatever form our edification is in, it must have purpose and meaning.</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1171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10</a:t>
            </a:fld>
            <a:endParaRPr lang="en-US">
              <a:latin typeface="Arial" charset="0"/>
            </a:endParaRPr>
          </a:p>
        </p:txBody>
      </p:sp>
      <p:sp>
        <p:nvSpPr>
          <p:cNvPr id="22531" name="Rectangle 2"/>
          <p:cNvSpPr>
            <a:spLocks noGrp="1" noRot="1" noChangeAspect="1" noChangeArrowheads="1" noTextEdit="1"/>
          </p:cNvSpPr>
          <p:nvPr>
            <p:ph type="sldImg"/>
          </p:nvPr>
        </p:nvSpPr>
        <p:spPr>
          <a:xfrm>
            <a:off x="458788" y="719138"/>
            <a:ext cx="6399212"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 am here reminded of Paul’s words to Timothy…</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Timothy 1:4 NKJV</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nor give heed to fables and endless genealogies, which cause disputes rather than godly edification which is in faith.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Timothy 1:4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nor to pay attention to myths and endless genealogies, which give rise to mere speculation rather than furthering the administration of God which is by faith.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Joe mentioned last night that preachers will debate anything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some brethren will as well!</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So, we should be mindful to avoid prolonged discussions of “topics” and “issues” that provide no value to the spiritual growth of the church!</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may be fun to volley our interpretations and positions back and forth … but we should consider our motives and definitely our audiences!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8:9-11 NASB</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But take care that this liberty of yours does not somehow become a stumbling block to the weak.   - 10  For if someone sees you, who have knowledge, dining in an idol's temple, will not his conscience, if he is weak, be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strengthened</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to eat things sacrificed to idols?   - 11  For through your knowledge he who is weak is ruined, the brother for whose sake Christ died.</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verse 10 the word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strengthened”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here in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NASB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is translated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“emboldened”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NKJV,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and</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 “encouraged”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the</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 ESV …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it is the same word in the Greek that is translated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in other passages.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So, here the action of a brother in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building up</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his brother who had a weak conscience </a:t>
            </a:r>
            <a:r>
              <a:rPr lang="en-US" sz="1100" b="0" i="1" u="sng" dirty="0">
                <a:effectLst/>
                <a:latin typeface="Calibri" panose="020F0502020204030204" pitchFamily="34" charset="0"/>
                <a:ea typeface="Calibri" panose="020F0502020204030204" pitchFamily="34" charset="0"/>
                <a:cs typeface="Times New Roman" panose="02020603050405020304" pitchFamily="18" charset="0"/>
              </a:rPr>
              <a:t>actually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caused him to compromise his conscience.</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Again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not done haphazardly … but should be done through thoughtful … prayerful … intent … and love … using the Word of God as the foundation.</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2 Timothy 3:16-17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All Scripture is inspired by God and profitable for teaching, for reproof, for correction, for training in righteousness;   - 17  so that the man of God may be adequate, equipped for every good work.</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988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3047" name="Rectangle 39"/>
          <p:cNvSpPr>
            <a:spLocks noGrp="1" noChangeArrowheads="1"/>
          </p:cNvSpPr>
          <p:nvPr>
            <p:ph type="ctrTitle" sz="quarter"/>
          </p:nvPr>
        </p:nvSpPr>
        <p:spPr>
          <a:xfrm>
            <a:off x="914400" y="1692276"/>
            <a:ext cx="10363200" cy="1736725"/>
          </a:xfrm>
        </p:spPr>
        <p:txBody>
          <a:bodyPr anchor="b"/>
          <a:lstStyle>
            <a:lvl1pPr>
              <a:defRPr sz="5400"/>
            </a:lvl1pPr>
          </a:lstStyle>
          <a:p>
            <a:r>
              <a:rPr lang="en-US"/>
              <a:t>Click to edit Master title style</a:t>
            </a:r>
          </a:p>
        </p:txBody>
      </p:sp>
      <p:sp>
        <p:nvSpPr>
          <p:cNvPr id="43048"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1"/>
          <p:cNvSpPr>
            <a:spLocks noGrp="1" noChangeArrowheads="1"/>
          </p:cNvSpPr>
          <p:nvPr>
            <p:ph type="dt" sz="quarter" idx="10"/>
          </p:nvPr>
        </p:nvSpPr>
        <p:spPr/>
        <p:txBody>
          <a:bodyPr/>
          <a:lstStyle>
            <a:lvl1pPr>
              <a:defRPr/>
            </a:lvl1pPr>
          </a:lstStyle>
          <a:p>
            <a:pPr>
              <a:defRPr/>
            </a:pPr>
            <a:endParaRPr lang="en-US"/>
          </a:p>
        </p:txBody>
      </p:sp>
      <p:sp>
        <p:nvSpPr>
          <p:cNvPr id="5" name="Rectangle 42"/>
          <p:cNvSpPr>
            <a:spLocks noGrp="1" noChangeArrowheads="1"/>
          </p:cNvSpPr>
          <p:nvPr>
            <p:ph type="ftr" sz="quarter" idx="11"/>
          </p:nvPr>
        </p:nvSpPr>
        <p:spPr/>
        <p:txBody>
          <a:bodyPr/>
          <a:lstStyle>
            <a:lvl1pPr>
              <a:defRPr/>
            </a:lvl1pPr>
          </a:lstStyle>
          <a:p>
            <a:pPr>
              <a:defRPr/>
            </a:pPr>
            <a:endParaRPr lang="en-US"/>
          </a:p>
        </p:txBody>
      </p:sp>
      <p:sp>
        <p:nvSpPr>
          <p:cNvPr id="6" name="Rectangle 43"/>
          <p:cNvSpPr>
            <a:spLocks noGrp="1" noChangeArrowheads="1"/>
          </p:cNvSpPr>
          <p:nvPr>
            <p:ph type="sldNum" sz="quarter" idx="12"/>
          </p:nvPr>
        </p:nvSpPr>
        <p:spPr/>
        <p:txBody>
          <a:bodyPr/>
          <a:lstStyle>
            <a:lvl1pPr>
              <a:defRPr/>
            </a:lvl1pPr>
          </a:lstStyle>
          <a:p>
            <a:pPr>
              <a:defRPr/>
            </a:pPr>
            <a:fld id="{5258D7AF-ACE2-4CC3-A6E6-22610766C4D9}" type="slidenum">
              <a:rPr lang="en-US"/>
              <a:pPr>
                <a:defRPr/>
              </a:pPr>
              <a:t>‹#›</a:t>
            </a:fld>
            <a:endParaRPr lang="en-US"/>
          </a:p>
        </p:txBody>
      </p:sp>
    </p:spTree>
    <p:extLst>
      <p:ext uri="{BB962C8B-B14F-4D97-AF65-F5344CB8AC3E}">
        <p14:creationId xmlns:p14="http://schemas.microsoft.com/office/powerpoint/2010/main" val="158509306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60B37D5-3543-427F-B419-A1CEE0C86C0E}" type="slidenum">
              <a:rPr lang="en-US"/>
              <a:pPr>
                <a:defRPr/>
              </a:pPr>
              <a:t>‹#›</a:t>
            </a:fld>
            <a:endParaRPr lang="en-US"/>
          </a:p>
        </p:txBody>
      </p:sp>
    </p:spTree>
    <p:extLst>
      <p:ext uri="{BB962C8B-B14F-4D97-AF65-F5344CB8AC3E}">
        <p14:creationId xmlns:p14="http://schemas.microsoft.com/office/powerpoint/2010/main" val="311627878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AAF7AF4-278E-4528-A055-5E6D30E31EE1}" type="slidenum">
              <a:rPr lang="en-US"/>
              <a:pPr>
                <a:defRPr/>
              </a:pPr>
              <a:t>‹#›</a:t>
            </a:fld>
            <a:endParaRPr lang="en-US"/>
          </a:p>
        </p:txBody>
      </p:sp>
    </p:spTree>
    <p:extLst>
      <p:ext uri="{BB962C8B-B14F-4D97-AF65-F5344CB8AC3E}">
        <p14:creationId xmlns:p14="http://schemas.microsoft.com/office/powerpoint/2010/main" val="161034990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7C2F8EB-868A-4C5B-A1B8-A206AE703BAC}" type="slidenum">
              <a:rPr lang="en-US"/>
              <a:pPr>
                <a:defRPr/>
              </a:pPr>
              <a:t>‹#›</a:t>
            </a:fld>
            <a:endParaRPr lang="en-US"/>
          </a:p>
        </p:txBody>
      </p:sp>
    </p:spTree>
    <p:extLst>
      <p:ext uri="{BB962C8B-B14F-4D97-AF65-F5344CB8AC3E}">
        <p14:creationId xmlns:p14="http://schemas.microsoft.com/office/powerpoint/2010/main" val="294713960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DC3627FD-3433-465E-BBF8-FF821E5A54EE}" type="slidenum">
              <a:rPr lang="en-US"/>
              <a:pPr>
                <a:defRPr/>
              </a:pPr>
              <a:t>‹#›</a:t>
            </a:fld>
            <a:endParaRPr lang="en-US"/>
          </a:p>
        </p:txBody>
      </p:sp>
    </p:spTree>
    <p:extLst>
      <p:ext uri="{BB962C8B-B14F-4D97-AF65-F5344CB8AC3E}">
        <p14:creationId xmlns:p14="http://schemas.microsoft.com/office/powerpoint/2010/main" val="251179512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1A6D62A0-BF48-4BB8-A03C-E111BB54AE52}" type="slidenum">
              <a:rPr lang="en-US"/>
              <a:pPr>
                <a:defRPr/>
              </a:pPr>
              <a:t>‹#›</a:t>
            </a:fld>
            <a:endParaRPr lang="en-US"/>
          </a:p>
        </p:txBody>
      </p:sp>
    </p:spTree>
    <p:extLst>
      <p:ext uri="{BB962C8B-B14F-4D97-AF65-F5344CB8AC3E}">
        <p14:creationId xmlns:p14="http://schemas.microsoft.com/office/powerpoint/2010/main" val="64334348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9CF5D930-75A8-4A77-B1DD-52DC9530DB24}" type="slidenum">
              <a:rPr lang="en-US"/>
              <a:pPr>
                <a:defRPr/>
              </a:pPr>
              <a:t>‹#›</a:t>
            </a:fld>
            <a:endParaRPr lang="en-US"/>
          </a:p>
        </p:txBody>
      </p:sp>
    </p:spTree>
    <p:extLst>
      <p:ext uri="{BB962C8B-B14F-4D97-AF65-F5344CB8AC3E}">
        <p14:creationId xmlns:p14="http://schemas.microsoft.com/office/powerpoint/2010/main" val="245413289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E067642D-839E-4185-B5F0-A1A9E95D307D}" type="slidenum">
              <a:rPr lang="en-US"/>
              <a:pPr>
                <a:defRPr/>
              </a:pPr>
              <a:t>‹#›</a:t>
            </a:fld>
            <a:endParaRPr lang="en-US"/>
          </a:p>
        </p:txBody>
      </p:sp>
    </p:spTree>
    <p:extLst>
      <p:ext uri="{BB962C8B-B14F-4D97-AF65-F5344CB8AC3E}">
        <p14:creationId xmlns:p14="http://schemas.microsoft.com/office/powerpoint/2010/main" val="166582964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A865E70D-6582-46EF-AD22-B971122AF9A1}" type="slidenum">
              <a:rPr lang="en-US"/>
              <a:pPr>
                <a:defRPr/>
              </a:pPr>
              <a:t>‹#›</a:t>
            </a:fld>
            <a:endParaRPr lang="en-US"/>
          </a:p>
        </p:txBody>
      </p:sp>
    </p:spTree>
    <p:extLst>
      <p:ext uri="{BB962C8B-B14F-4D97-AF65-F5344CB8AC3E}">
        <p14:creationId xmlns:p14="http://schemas.microsoft.com/office/powerpoint/2010/main" val="92230840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525272D-2F58-493C-8F27-EA9FC371A5B2}" type="slidenum">
              <a:rPr lang="en-US"/>
              <a:pPr>
                <a:defRPr/>
              </a:pPr>
              <a:t>‹#›</a:t>
            </a:fld>
            <a:endParaRPr lang="en-US"/>
          </a:p>
        </p:txBody>
      </p:sp>
    </p:spTree>
    <p:extLst>
      <p:ext uri="{BB962C8B-B14F-4D97-AF65-F5344CB8AC3E}">
        <p14:creationId xmlns:p14="http://schemas.microsoft.com/office/powerpoint/2010/main" val="11488088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EBD32248-ABF1-4C19-9D56-0E1E330F2309}" type="slidenum">
              <a:rPr lang="en-US"/>
              <a:pPr>
                <a:defRPr/>
              </a:pPr>
              <a:t>‹#›</a:t>
            </a:fld>
            <a:endParaRPr lang="en-US"/>
          </a:p>
        </p:txBody>
      </p:sp>
    </p:spTree>
    <p:extLst>
      <p:ext uri="{BB962C8B-B14F-4D97-AF65-F5344CB8AC3E}">
        <p14:creationId xmlns:p14="http://schemas.microsoft.com/office/powerpoint/2010/main" val="107168852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42023" name="Rectangle 39"/>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2024" name="Rectangle 40"/>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buClrTx/>
              <a:buSzTx/>
              <a:buFontTx/>
              <a:buNone/>
              <a:defRPr sz="1000">
                <a:effectLst>
                  <a:outerShdw blurRad="38100" dist="38100" dir="2700000" algn="tl">
                    <a:srgbClr val="000000"/>
                  </a:outerShdw>
                </a:effectLst>
              </a:defRPr>
            </a:lvl1pPr>
          </a:lstStyle>
          <a:p>
            <a:pPr>
              <a:defRPr/>
            </a:pPr>
            <a:endParaRPr lang="en-US"/>
          </a:p>
        </p:txBody>
      </p:sp>
      <p:sp>
        <p:nvSpPr>
          <p:cNvPr id="42025" name="Rectangle 41"/>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1000">
                <a:effectLst>
                  <a:outerShdw blurRad="38100" dist="38100" dir="2700000" algn="tl">
                    <a:srgbClr val="000000"/>
                  </a:outerShdw>
                </a:effectLst>
              </a:defRPr>
            </a:lvl1pPr>
          </a:lstStyle>
          <a:p>
            <a:pPr>
              <a:defRPr/>
            </a:pPr>
            <a:endParaRPr lang="en-US"/>
          </a:p>
        </p:txBody>
      </p:sp>
      <p:sp>
        <p:nvSpPr>
          <p:cNvPr id="42026" name="Rectangle 42"/>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buClrTx/>
              <a:buSzTx/>
              <a:buFontTx/>
              <a:buNone/>
              <a:defRPr sz="1000">
                <a:effectLst>
                  <a:outerShdw blurRad="38100" dist="38100" dir="2700000" algn="tl">
                    <a:srgbClr val="000000"/>
                  </a:outerShdw>
                </a:effectLst>
              </a:defRPr>
            </a:lvl1pPr>
          </a:lstStyle>
          <a:p>
            <a:pPr>
              <a:defRPr/>
            </a:pPr>
            <a:fld id="{240B952B-C6A1-45BE-9D14-3CC57252CFFB}" type="slidenum">
              <a:rPr lang="en-US"/>
              <a:pPr>
                <a:defRPr/>
              </a:pPr>
              <a:t>‹#›</a:t>
            </a:fld>
            <a:endParaRPr lang="en-US"/>
          </a:p>
        </p:txBody>
      </p:sp>
      <p:sp>
        <p:nvSpPr>
          <p:cNvPr id="42027" name="Rectangle 43"/>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48"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023"/>
                                        </p:tgtEl>
                                        <p:attrNameLst>
                                          <p:attrName>style.visibility</p:attrName>
                                        </p:attrNameLst>
                                      </p:cBhvr>
                                      <p:to>
                                        <p:strVal val="visible"/>
                                      </p:to>
                                    </p:set>
                                    <p:animEffect transition="in" filter="fade">
                                      <p:cBhvr>
                                        <p:cTn id="7" dur="2000"/>
                                        <p:tgtEl>
                                          <p:spTgt spid="420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27"/>
                                        </p:tgtEl>
                                        <p:attrNameLst>
                                          <p:attrName>style.visibility</p:attrName>
                                        </p:attrNameLst>
                                      </p:cBhvr>
                                      <p:to>
                                        <p:strVal val="visible"/>
                                      </p:to>
                                    </p:set>
                                    <p:animEffect transition="in" filter="fade">
                                      <p:cBhvr>
                                        <p:cTn id="10" dur="2000"/>
                                        <p:tgtEl>
                                          <p:spTgt spid="4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3" grpId="0"/>
      <p:bldP spid="42027" grpId="0">
        <p:tmplLst>
          <p:tmpl>
            <p:tnLst>
              <p:par>
                <p:cTn presetID="10" presetClass="entr" presetSubtype="0" fill="hold" nodeType="withEffect">
                  <p:stCondLst>
                    <p:cond delay="0"/>
                  </p:stCondLst>
                  <p:childTnLst>
                    <p:set>
                      <p:cBhvr>
                        <p:cTn dur="1" fill="hold">
                          <p:stCondLst>
                            <p:cond delay="0"/>
                          </p:stCondLst>
                        </p:cTn>
                        <p:tgtEl>
                          <p:spTgt spid="42027"/>
                        </p:tgtEl>
                        <p:attrNameLst>
                          <p:attrName>style.visibility</p:attrName>
                        </p:attrNameLst>
                      </p:cBhvr>
                      <p:to>
                        <p:strVal val="visible"/>
                      </p:to>
                    </p:set>
                    <p:animEffect transition="in" filter="fade">
                      <p:cBhvr>
                        <p:cTn dur="2000"/>
                        <p:tgtEl>
                          <p:spTgt spid="42027"/>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Exton Church of Christ</a:t>
            </a:r>
          </a:p>
        </p:txBody>
      </p:sp>
      <p:sp>
        <p:nvSpPr>
          <p:cNvPr id="3" name="Subtitle 2"/>
          <p:cNvSpPr>
            <a:spLocks noGrp="1"/>
          </p:cNvSpPr>
          <p:nvPr>
            <p:ph type="subTitle" sz="quarter" idx="1"/>
          </p:nvPr>
        </p:nvSpPr>
        <p:spPr/>
        <p:txBody>
          <a:bodyPr/>
          <a:lstStyle/>
          <a:p>
            <a:r>
              <a:rPr lang="en-US" dirty="0"/>
              <a:t>Gospel Meeting, March 18, 2017</a:t>
            </a:r>
          </a:p>
          <a:p>
            <a:r>
              <a:rPr lang="en-US" dirty="0"/>
              <a:t>Speaker - Bob James</a:t>
            </a:r>
          </a:p>
        </p:txBody>
      </p:sp>
    </p:spTree>
    <p:extLst>
      <p:ext uri="{BB962C8B-B14F-4D97-AF65-F5344CB8AC3E}">
        <p14:creationId xmlns:p14="http://schemas.microsoft.com/office/powerpoint/2010/main" val="9521100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4616648"/>
          </a:xfrm>
        </p:spPr>
        <p:txBody>
          <a:bodyPr wrap="square">
            <a:spAutoFit/>
          </a:bodyPr>
          <a:lstStyle/>
          <a:p>
            <a:pPr marL="0" indent="0" eaLnBrk="1" hangingPunct="1">
              <a:spcBef>
                <a:spcPts val="0"/>
              </a:spcBef>
              <a:spcAft>
                <a:spcPts val="2400"/>
              </a:spcAft>
              <a:buNone/>
            </a:pPr>
            <a:r>
              <a:rPr lang="en-US" i="1" dirty="0">
                <a:effectLst/>
              </a:rPr>
              <a:t>The Importance of Edification…</a:t>
            </a:r>
          </a:p>
          <a:p>
            <a:pPr marL="685800" indent="-457200" eaLnBrk="1" hangingPunct="1">
              <a:spcBef>
                <a:spcPts val="0"/>
              </a:spcBef>
              <a:spcAft>
                <a:spcPts val="2400"/>
              </a:spcAft>
              <a:buClr>
                <a:srgbClr val="FFC000"/>
              </a:buClr>
              <a:buSzPct val="77000"/>
              <a:buFont typeface="Wingdings" panose="05000000000000000000" pitchFamily="2" charset="2"/>
              <a:buChar char="Ø"/>
            </a:pPr>
            <a:r>
              <a:rPr lang="en-US" i="1" dirty="0">
                <a:effectLst/>
              </a:rPr>
              <a:t>Edification </a:t>
            </a:r>
            <a:r>
              <a:rPr lang="en-US" dirty="0">
                <a:effectLst/>
              </a:rPr>
              <a:t>is for the </a:t>
            </a:r>
            <a:r>
              <a:rPr lang="en-US" i="1" dirty="0">
                <a:effectLst/>
              </a:rPr>
              <a:t>“common good”</a:t>
            </a:r>
          </a:p>
          <a:p>
            <a:pPr marL="685800" indent="-457200" eaLnBrk="1" hangingPunct="1">
              <a:spcBef>
                <a:spcPts val="0"/>
              </a:spcBef>
              <a:spcAft>
                <a:spcPts val="2400"/>
              </a:spcAft>
              <a:buClr>
                <a:srgbClr val="FFC000"/>
              </a:buClr>
              <a:buSzPct val="77000"/>
              <a:buFont typeface="Wingdings" panose="05000000000000000000" pitchFamily="2" charset="2"/>
              <a:buChar char="Ø"/>
            </a:pPr>
            <a:r>
              <a:rPr lang="en-US" i="1" dirty="0">
                <a:effectLst/>
              </a:rPr>
              <a:t>Edification </a:t>
            </a:r>
            <a:r>
              <a:rPr lang="en-US" dirty="0">
                <a:effectLst/>
              </a:rPr>
              <a:t>is vital to the life of our local congregations and the growth of our members…</a:t>
            </a:r>
          </a:p>
          <a:p>
            <a:pPr marL="685800" indent="-457200" eaLnBrk="1" hangingPunct="1">
              <a:spcBef>
                <a:spcPts val="0"/>
              </a:spcBef>
              <a:spcAft>
                <a:spcPts val="1200"/>
              </a:spcAft>
              <a:buClr>
                <a:srgbClr val="FFC000"/>
              </a:buClr>
              <a:buSzPct val="77000"/>
              <a:buFont typeface="Wingdings" panose="05000000000000000000" pitchFamily="2" charset="2"/>
              <a:buChar char="Ø"/>
            </a:pPr>
            <a:endParaRPr lang="en-US" dirty="0">
              <a:effectLst/>
            </a:endParaRPr>
          </a:p>
          <a:p>
            <a:pPr marL="685800" indent="-457200" eaLnBrk="1" hangingPunct="1">
              <a:spcBef>
                <a:spcPts val="0"/>
              </a:spcBef>
              <a:spcAft>
                <a:spcPts val="2400"/>
              </a:spcAft>
              <a:buClr>
                <a:srgbClr val="FFC000"/>
              </a:buClr>
              <a:buSzPct val="77000"/>
              <a:buFont typeface="Wingdings" panose="05000000000000000000" pitchFamily="2" charset="2"/>
              <a:buChar char="Ø"/>
            </a:pPr>
            <a:r>
              <a:rPr lang="en-US" i="1" dirty="0">
                <a:effectLst/>
              </a:rPr>
              <a:t>Edification</a:t>
            </a:r>
            <a:r>
              <a:rPr lang="en-US" dirty="0">
                <a:effectLst/>
              </a:rPr>
              <a:t> is not done haphazardly … but rather with intent … such that it expects a result…</a:t>
            </a:r>
          </a:p>
        </p:txBody>
      </p:sp>
      <p:sp>
        <p:nvSpPr>
          <p:cNvPr id="3" name="Rectangle 3"/>
          <p:cNvSpPr txBox="1">
            <a:spLocks noChangeArrowheads="1"/>
          </p:cNvSpPr>
          <p:nvPr/>
        </p:nvSpPr>
        <p:spPr bwMode="auto">
          <a:xfrm>
            <a:off x="0" y="5288340"/>
            <a:ext cx="12192000" cy="156966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2400"/>
              </a:spcAft>
              <a:buNone/>
            </a:pPr>
            <a:r>
              <a:rPr lang="en-US" i="1" dirty="0">
                <a:effectLst/>
              </a:rPr>
              <a:t>nor give heed to fables and endless genealogies, which cause disputes rather than godly edification which is in faith. - 1 Timothy 1:4 NKJV</a:t>
            </a:r>
          </a:p>
        </p:txBody>
      </p:sp>
      <p:sp>
        <p:nvSpPr>
          <p:cNvPr id="4" name="Rectangle 3"/>
          <p:cNvSpPr txBox="1">
            <a:spLocks noChangeArrowheads="1"/>
          </p:cNvSpPr>
          <p:nvPr/>
        </p:nvSpPr>
        <p:spPr bwMode="auto">
          <a:xfrm>
            <a:off x="6400800" y="2590800"/>
            <a:ext cx="5715000"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2400"/>
              </a:spcAft>
              <a:buNone/>
            </a:pPr>
            <a:r>
              <a:rPr lang="en-US" i="1" dirty="0">
                <a:effectLst/>
              </a:rPr>
              <a:t>1 Corinthians 14:5, 12, 26</a:t>
            </a:r>
          </a:p>
        </p:txBody>
      </p:sp>
      <p:sp>
        <p:nvSpPr>
          <p:cNvPr id="5" name="Rectangle 3"/>
          <p:cNvSpPr txBox="1">
            <a:spLocks noChangeArrowheads="1"/>
          </p:cNvSpPr>
          <p:nvPr/>
        </p:nvSpPr>
        <p:spPr bwMode="auto">
          <a:xfrm>
            <a:off x="5943600" y="4596825"/>
            <a:ext cx="6172200"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2400"/>
              </a:spcAft>
              <a:buNone/>
            </a:pPr>
            <a:r>
              <a:rPr lang="en-US" i="1" dirty="0">
                <a:effectLst/>
              </a:rPr>
              <a:t>1 Corinthians 14:3, 5, 16-17</a:t>
            </a:r>
          </a:p>
        </p:txBody>
      </p:sp>
    </p:spTree>
    <p:extLst>
      <p:ext uri="{BB962C8B-B14F-4D97-AF65-F5344CB8AC3E}">
        <p14:creationId xmlns:p14="http://schemas.microsoft.com/office/powerpoint/2010/main" val="37011689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6632585"/>
          </a:xfrm>
        </p:spPr>
        <p:txBody>
          <a:bodyPr wrap="square">
            <a:spAutoFit/>
          </a:bodyPr>
          <a:lstStyle/>
          <a:p>
            <a:pPr marL="0" indent="0" eaLnBrk="1" hangingPunct="1">
              <a:spcBef>
                <a:spcPts val="0"/>
              </a:spcBef>
              <a:spcAft>
                <a:spcPts val="2400"/>
              </a:spcAft>
              <a:buNone/>
            </a:pPr>
            <a:r>
              <a:rPr lang="en-US" i="1" dirty="0">
                <a:effectLst/>
              </a:rPr>
              <a:t>So, what are “things by Which One May Edify Another”?</a:t>
            </a:r>
          </a:p>
          <a:p>
            <a:pPr marL="0" indent="0" eaLnBrk="1" hangingPunct="1">
              <a:spcBef>
                <a:spcPts val="0"/>
              </a:spcBef>
              <a:spcAft>
                <a:spcPts val="1800"/>
              </a:spcAft>
              <a:buNone/>
            </a:pPr>
            <a:r>
              <a:rPr lang="en-US" i="1" dirty="0">
                <a:effectLst/>
              </a:rPr>
              <a:t>“things” that encourage and facilitate the spiritual growth and wellbeing of one another…</a:t>
            </a:r>
          </a:p>
          <a:p>
            <a:pPr marL="120650" indent="0" eaLnBrk="1" hangingPunct="1">
              <a:spcBef>
                <a:spcPts val="600"/>
              </a:spcBef>
              <a:spcAft>
                <a:spcPts val="600"/>
              </a:spcAft>
              <a:buNone/>
            </a:pPr>
            <a:r>
              <a:rPr lang="en-US" dirty="0">
                <a:effectLst/>
              </a:rPr>
              <a:t>Seeking peace </a:t>
            </a:r>
            <a:r>
              <a:rPr lang="en-US" i="1" dirty="0">
                <a:effectLst/>
              </a:rPr>
              <a:t>– Romans 14:19; Ephesians 4:1-3</a:t>
            </a:r>
          </a:p>
          <a:p>
            <a:pPr marL="120650" indent="0" eaLnBrk="1" hangingPunct="1">
              <a:spcBef>
                <a:spcPts val="600"/>
              </a:spcBef>
              <a:spcAft>
                <a:spcPts val="600"/>
              </a:spcAft>
              <a:buNone/>
            </a:pPr>
            <a:r>
              <a:rPr lang="en-US" dirty="0">
                <a:effectLst/>
              </a:rPr>
              <a:t>Teaching and positive exhortation - </a:t>
            </a:r>
            <a:r>
              <a:rPr lang="en-US" i="1" dirty="0">
                <a:effectLst/>
              </a:rPr>
              <a:t>2 Timothy 3:16-17</a:t>
            </a:r>
          </a:p>
          <a:p>
            <a:pPr marL="120650" indent="0" eaLnBrk="1" hangingPunct="1">
              <a:spcBef>
                <a:spcPts val="600"/>
              </a:spcBef>
              <a:spcAft>
                <a:spcPts val="600"/>
              </a:spcAft>
              <a:buNone/>
            </a:pPr>
            <a:r>
              <a:rPr lang="en-US" dirty="0">
                <a:effectLst/>
              </a:rPr>
              <a:t>Working to have Elders and Deacons - </a:t>
            </a:r>
            <a:r>
              <a:rPr lang="en-US" i="1" dirty="0">
                <a:effectLst/>
              </a:rPr>
              <a:t>Ephesians 4:11-16</a:t>
            </a:r>
          </a:p>
          <a:p>
            <a:pPr marL="120650" indent="0" eaLnBrk="1" hangingPunct="1">
              <a:spcBef>
                <a:spcPts val="600"/>
              </a:spcBef>
              <a:spcAft>
                <a:spcPts val="600"/>
              </a:spcAft>
              <a:buNone/>
            </a:pPr>
            <a:r>
              <a:rPr lang="en-US" dirty="0">
                <a:effectLst/>
              </a:rPr>
              <a:t>Required discipline - </a:t>
            </a:r>
            <a:r>
              <a:rPr lang="en-US" i="1" dirty="0">
                <a:effectLst/>
              </a:rPr>
              <a:t>1 Corinthians 5:1-7; 											2 Thessalonians 3:6-15 </a:t>
            </a:r>
          </a:p>
          <a:p>
            <a:pPr marL="228600" indent="0" eaLnBrk="1" hangingPunct="1">
              <a:spcBef>
                <a:spcPts val="3600"/>
              </a:spcBef>
              <a:spcAft>
                <a:spcPts val="0"/>
              </a:spcAft>
              <a:buNone/>
            </a:pPr>
            <a:r>
              <a:rPr lang="en-US" i="1" dirty="0">
                <a:effectLst/>
              </a:rPr>
              <a:t>…“things” which influence the effective working of the body, the church.</a:t>
            </a:r>
          </a:p>
        </p:txBody>
      </p:sp>
    </p:spTree>
    <p:extLst>
      <p:ext uri="{BB962C8B-B14F-4D97-AF65-F5344CB8AC3E}">
        <p14:creationId xmlns:p14="http://schemas.microsoft.com/office/powerpoint/2010/main" val="69752314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098">
                                            <p:txEl>
                                              <p:pRg st="1" end="1"/>
                                            </p:txEl>
                                          </p:spTgt>
                                        </p:tgtEl>
                                        <p:attrNameLst>
                                          <p:attrName>style.visibility</p:attrName>
                                        </p:attrNameLst>
                                      </p:cBhvr>
                                      <p:to>
                                        <p:strVal val="visible"/>
                                      </p:to>
                                    </p:set>
                                    <p:animEffect transition="in" filter="fade">
                                      <p:cBhvr>
                                        <p:cTn id="11" dur="1000"/>
                                        <p:tgtEl>
                                          <p:spTgt spid="4098">
                                            <p:txEl>
                                              <p:pRg st="1" end="1"/>
                                            </p:txEl>
                                          </p:spTgt>
                                        </p:tgtEl>
                                      </p:cBhvr>
                                    </p:animEffect>
                                    <p:anim calcmode="lin" valueType="num">
                                      <p:cBhvr>
                                        <p:cTn id="12"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0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098">
                                            <p:txEl>
                                              <p:pRg st="2" end="2"/>
                                            </p:txEl>
                                          </p:spTgt>
                                        </p:tgtEl>
                                        <p:attrNameLst>
                                          <p:attrName>style.visibility</p:attrName>
                                        </p:attrNameLst>
                                      </p:cBhvr>
                                      <p:to>
                                        <p:strVal val="visible"/>
                                      </p:to>
                                    </p:set>
                                    <p:animEffect transition="in" filter="fade">
                                      <p:cBhvr>
                                        <p:cTn id="18" dur="1000"/>
                                        <p:tgtEl>
                                          <p:spTgt spid="4098">
                                            <p:txEl>
                                              <p:pRg st="2" end="2"/>
                                            </p:txEl>
                                          </p:spTgt>
                                        </p:tgtEl>
                                      </p:cBhvr>
                                    </p:animEffect>
                                    <p:anim calcmode="lin" valueType="num">
                                      <p:cBhvr>
                                        <p:cTn id="19" dur="1000" fill="hold"/>
                                        <p:tgtEl>
                                          <p:spTgt spid="4098">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40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098">
                                            <p:txEl>
                                              <p:pRg st="3" end="3"/>
                                            </p:txEl>
                                          </p:spTgt>
                                        </p:tgtEl>
                                        <p:attrNameLst>
                                          <p:attrName>style.visibility</p:attrName>
                                        </p:attrNameLst>
                                      </p:cBhvr>
                                      <p:to>
                                        <p:strVal val="visible"/>
                                      </p:to>
                                    </p:set>
                                    <p:animEffect transition="in" filter="fade">
                                      <p:cBhvr>
                                        <p:cTn id="25" dur="1000"/>
                                        <p:tgtEl>
                                          <p:spTgt spid="4098">
                                            <p:txEl>
                                              <p:pRg st="3" end="3"/>
                                            </p:txEl>
                                          </p:spTgt>
                                        </p:tgtEl>
                                      </p:cBhvr>
                                    </p:animEffect>
                                    <p:anim calcmode="lin" valueType="num">
                                      <p:cBhvr>
                                        <p:cTn id="26"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098">
                                            <p:txEl>
                                              <p:pRg st="4" end="4"/>
                                            </p:txEl>
                                          </p:spTgt>
                                        </p:tgtEl>
                                        <p:attrNameLst>
                                          <p:attrName>style.visibility</p:attrName>
                                        </p:attrNameLst>
                                      </p:cBhvr>
                                      <p:to>
                                        <p:strVal val="visible"/>
                                      </p:to>
                                    </p:set>
                                    <p:animEffect transition="in" filter="fade">
                                      <p:cBhvr>
                                        <p:cTn id="32" dur="1000"/>
                                        <p:tgtEl>
                                          <p:spTgt spid="4098">
                                            <p:txEl>
                                              <p:pRg st="4" end="4"/>
                                            </p:txEl>
                                          </p:spTgt>
                                        </p:tgtEl>
                                      </p:cBhvr>
                                    </p:animEffect>
                                    <p:anim calcmode="lin" valueType="num">
                                      <p:cBhvr>
                                        <p:cTn id="33" dur="1000" fill="hold"/>
                                        <p:tgtEl>
                                          <p:spTgt spid="4098">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409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098">
                                            <p:txEl>
                                              <p:pRg st="5" end="5"/>
                                            </p:txEl>
                                          </p:spTgt>
                                        </p:tgtEl>
                                        <p:attrNameLst>
                                          <p:attrName>style.visibility</p:attrName>
                                        </p:attrNameLst>
                                      </p:cBhvr>
                                      <p:to>
                                        <p:strVal val="visible"/>
                                      </p:to>
                                    </p:set>
                                    <p:animEffect transition="in" filter="fade">
                                      <p:cBhvr>
                                        <p:cTn id="39" dur="1000"/>
                                        <p:tgtEl>
                                          <p:spTgt spid="4098">
                                            <p:txEl>
                                              <p:pRg st="5" end="5"/>
                                            </p:txEl>
                                          </p:spTgt>
                                        </p:tgtEl>
                                      </p:cBhvr>
                                    </p:animEffect>
                                    <p:anim calcmode="lin" valueType="num">
                                      <p:cBhvr>
                                        <p:cTn id="40" dur="1000" fill="hold"/>
                                        <p:tgtEl>
                                          <p:spTgt spid="4098">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409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098">
                                            <p:txEl>
                                              <p:pRg st="6" end="6"/>
                                            </p:txEl>
                                          </p:spTgt>
                                        </p:tgtEl>
                                        <p:attrNameLst>
                                          <p:attrName>style.visibility</p:attrName>
                                        </p:attrNameLst>
                                      </p:cBhvr>
                                      <p:to>
                                        <p:strVal val="visible"/>
                                      </p:to>
                                    </p:set>
                                    <p:animEffect transition="in" filter="fade">
                                      <p:cBhvr>
                                        <p:cTn id="46" dur="1000"/>
                                        <p:tgtEl>
                                          <p:spTgt spid="4098">
                                            <p:txEl>
                                              <p:pRg st="6" end="6"/>
                                            </p:txEl>
                                          </p:spTgt>
                                        </p:tgtEl>
                                      </p:cBhvr>
                                    </p:animEffect>
                                    <p:anim calcmode="lin" valueType="num">
                                      <p:cBhvr>
                                        <p:cTn id="47" dur="1000" fill="hold"/>
                                        <p:tgtEl>
                                          <p:spTgt spid="4098">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409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5940088"/>
          </a:xfrm>
        </p:spPr>
        <p:txBody>
          <a:bodyPr wrap="square">
            <a:spAutoFit/>
          </a:bodyPr>
          <a:lstStyle/>
          <a:p>
            <a:pPr marL="0" indent="0" eaLnBrk="1" hangingPunct="1">
              <a:spcBef>
                <a:spcPts val="0"/>
              </a:spcBef>
              <a:spcAft>
                <a:spcPts val="2400"/>
              </a:spcAft>
              <a:buNone/>
            </a:pPr>
            <a:r>
              <a:rPr lang="en-US" i="1" dirty="0">
                <a:effectLst/>
              </a:rPr>
              <a:t>What’s your E.Q.?</a:t>
            </a:r>
          </a:p>
          <a:p>
            <a:pPr marL="0" indent="0" eaLnBrk="1" hangingPunct="1">
              <a:spcBef>
                <a:spcPts val="0"/>
              </a:spcBef>
              <a:spcAft>
                <a:spcPts val="2400"/>
              </a:spcAft>
              <a:buNone/>
            </a:pPr>
            <a:r>
              <a:rPr lang="en-US" dirty="0">
                <a:effectLst/>
              </a:rPr>
              <a:t>IQ</a:t>
            </a:r>
            <a:r>
              <a:rPr lang="en-US" i="1" dirty="0">
                <a:effectLst/>
              </a:rPr>
              <a:t>, </a:t>
            </a:r>
            <a:r>
              <a:rPr lang="en-US" dirty="0">
                <a:effectLst/>
              </a:rPr>
              <a:t>Intelligence Quotient - a measure of a person's cognitive capacity relative to his or her peers. It is computed by dividing the person's mental age by his or her chronological age, and multiplying with 100.  										- </a:t>
            </a:r>
            <a:r>
              <a:rPr lang="en-US" i="1" dirty="0">
                <a:effectLst/>
              </a:rPr>
              <a:t>Business Dictionary</a:t>
            </a:r>
          </a:p>
          <a:p>
            <a:pPr marL="0" indent="0" eaLnBrk="1" hangingPunct="1">
              <a:spcBef>
                <a:spcPts val="0"/>
              </a:spcBef>
              <a:spcAft>
                <a:spcPts val="2400"/>
              </a:spcAft>
              <a:buNone/>
            </a:pPr>
            <a:endParaRPr lang="en-US" i="1" dirty="0">
              <a:effectLst/>
            </a:endParaRPr>
          </a:p>
          <a:p>
            <a:pPr marL="0" indent="0" eaLnBrk="1" hangingPunct="1">
              <a:spcBef>
                <a:spcPts val="0"/>
              </a:spcBef>
              <a:spcAft>
                <a:spcPts val="2400"/>
              </a:spcAft>
              <a:buNone/>
            </a:pPr>
            <a:r>
              <a:rPr lang="en-US" i="1" dirty="0">
                <a:effectLst/>
              </a:rPr>
              <a:t>EQ</a:t>
            </a:r>
            <a:r>
              <a:rPr lang="en-US" dirty="0">
                <a:effectLst/>
              </a:rPr>
              <a:t>, </a:t>
            </a:r>
            <a:r>
              <a:rPr lang="en-US" i="1" dirty="0">
                <a:effectLst/>
              </a:rPr>
              <a:t>Edification Quotient </a:t>
            </a:r>
            <a:r>
              <a:rPr lang="en-US" dirty="0">
                <a:effectLst/>
              </a:rPr>
              <a:t>- the number of times we’ve taken advantage of opportunities to edify / Opportunities we’ve had edify and multiplying by 100  - </a:t>
            </a:r>
            <a:r>
              <a:rPr lang="en-US" i="1" dirty="0">
                <a:effectLst/>
              </a:rPr>
              <a:t>Bob James</a:t>
            </a:r>
          </a:p>
        </p:txBody>
      </p:sp>
      <p:cxnSp>
        <p:nvCxnSpPr>
          <p:cNvPr id="3" name="Straight Connector 2"/>
          <p:cNvCxnSpPr>
            <a:cxnSpLocks/>
          </p:cNvCxnSpPr>
          <p:nvPr/>
        </p:nvCxnSpPr>
        <p:spPr bwMode="auto">
          <a:xfrm>
            <a:off x="7239000" y="2286000"/>
            <a:ext cx="2430780" cy="0"/>
          </a:xfrm>
          <a:prstGeom prst="line">
            <a:avLst/>
          </a:prstGeom>
          <a:noFill/>
          <a:ln w="38100" cap="flat" cmpd="sng" algn="ctr">
            <a:solidFill>
              <a:srgbClr val="FFC000"/>
            </a:solidFill>
            <a:prstDash val="solid"/>
            <a:round/>
            <a:headEnd type="none" w="med" len="med"/>
            <a:tailEnd type="none" w="med" len="med"/>
          </a:ln>
          <a:effectLst/>
        </p:spPr>
      </p:cxnSp>
    </p:spTree>
    <p:extLst>
      <p:ext uri="{BB962C8B-B14F-4D97-AF65-F5344CB8AC3E}">
        <p14:creationId xmlns:p14="http://schemas.microsoft.com/office/powerpoint/2010/main" val="24159803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098">
                                            <p:txEl>
                                              <p:pRg st="1" end="1"/>
                                            </p:txEl>
                                          </p:spTgt>
                                        </p:tgtEl>
                                        <p:attrNameLst>
                                          <p:attrName>style.visibility</p:attrName>
                                        </p:attrNameLst>
                                      </p:cBhvr>
                                      <p:to>
                                        <p:strVal val="visible"/>
                                      </p:to>
                                    </p:set>
                                    <p:animEffect transition="in" filter="fade">
                                      <p:cBhvr>
                                        <p:cTn id="12" dur="1000"/>
                                        <p:tgtEl>
                                          <p:spTgt spid="4098">
                                            <p:txEl>
                                              <p:pRg st="1" end="1"/>
                                            </p:txEl>
                                          </p:spTgt>
                                        </p:tgtEl>
                                      </p:cBhvr>
                                    </p:animEffect>
                                    <p:anim calcmode="lin" valueType="num">
                                      <p:cBhvr>
                                        <p:cTn id="13"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0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098">
                                            <p:txEl>
                                              <p:pRg st="3" end="3"/>
                                            </p:txEl>
                                          </p:spTgt>
                                        </p:tgtEl>
                                        <p:attrNameLst>
                                          <p:attrName>style.visibility</p:attrName>
                                        </p:attrNameLst>
                                      </p:cBhvr>
                                      <p:to>
                                        <p:strVal val="visible"/>
                                      </p:to>
                                    </p:set>
                                    <p:animEffect transition="in" filter="fade">
                                      <p:cBhvr>
                                        <p:cTn id="24" dur="1000"/>
                                        <p:tgtEl>
                                          <p:spTgt spid="4098">
                                            <p:txEl>
                                              <p:pRg st="3" end="3"/>
                                            </p:txEl>
                                          </p:spTgt>
                                        </p:tgtEl>
                                      </p:cBhvr>
                                    </p:animEffect>
                                    <p:anim calcmode="lin" valueType="num">
                                      <p:cBhvr>
                                        <p:cTn id="25"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eaLnBrk="1" hangingPunct="1">
              <a:defRPr/>
            </a:pP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2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841751"/>
            <a:ext cx="12192000" cy="2368084"/>
          </a:xfrm>
        </p:spPr>
        <p:txBody>
          <a:bodyPr wrap="square" anchor="ctr" anchorCtr="0">
            <a:spAutoFit/>
          </a:bodyPr>
          <a:lstStyle/>
          <a:p>
            <a:pPr>
              <a:lnSpc>
                <a:spcPct val="130000"/>
              </a:lnSpc>
            </a:pPr>
            <a:r>
              <a:rPr lang="en-US" sz="6000" b="1" dirty="0"/>
              <a:t>Things by Which</a:t>
            </a:r>
            <a:br>
              <a:rPr lang="en-US" sz="6000" b="1" dirty="0"/>
            </a:br>
            <a:r>
              <a:rPr lang="en-US" sz="6000" b="1" dirty="0"/>
              <a:t>One May Edify Another</a:t>
            </a:r>
          </a:p>
        </p:txBody>
      </p:sp>
      <p:sp>
        <p:nvSpPr>
          <p:cNvPr id="2051" name="Rectangle 3"/>
          <p:cNvSpPr>
            <a:spLocks noGrp="1" noChangeArrowheads="1"/>
          </p:cNvSpPr>
          <p:nvPr>
            <p:ph type="subTitle" idx="1"/>
          </p:nvPr>
        </p:nvSpPr>
        <p:spPr>
          <a:xfrm>
            <a:off x="0" y="5257800"/>
            <a:ext cx="12192000" cy="1569660"/>
          </a:xfrm>
        </p:spPr>
        <p:txBody>
          <a:bodyPr wrap="square">
            <a:spAutoFit/>
          </a:bodyPr>
          <a:lstStyle/>
          <a:p>
            <a:pPr algn="l">
              <a:spcBef>
                <a:spcPts val="1800"/>
              </a:spcBef>
            </a:pPr>
            <a:r>
              <a:rPr lang="en-US" i="1" dirty="0">
                <a:effectLst/>
              </a:rPr>
              <a:t>Therefore let us pursue the things which make for peace and the things by which one may edify another. 											- Romans 14:19 NKJV </a:t>
            </a:r>
          </a:p>
        </p:txBody>
      </p:sp>
    </p:spTree>
    <p:extLst>
      <p:ext uri="{BB962C8B-B14F-4D97-AF65-F5344CB8AC3E}">
        <p14:creationId xmlns:p14="http://schemas.microsoft.com/office/powerpoint/2010/main" val="107004032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Effect transition="in" filter="circle(in)">
                                      <p:cBhvr>
                                        <p:cTn id="11"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6093976"/>
          </a:xfrm>
        </p:spPr>
        <p:txBody>
          <a:bodyPr wrap="square">
            <a:spAutoFit/>
          </a:bodyPr>
          <a:lstStyle/>
          <a:p>
            <a:pPr marL="0" indent="0" eaLnBrk="1" hangingPunct="1">
              <a:spcBef>
                <a:spcPts val="0"/>
              </a:spcBef>
              <a:spcAft>
                <a:spcPts val="2400"/>
              </a:spcAft>
              <a:buNone/>
            </a:pPr>
            <a:r>
              <a:rPr lang="en-US" i="1" dirty="0">
                <a:effectLst/>
              </a:rPr>
              <a:t>Edify and Edification…</a:t>
            </a:r>
          </a:p>
          <a:p>
            <a:pPr marL="0" indent="0" eaLnBrk="1" hangingPunct="1">
              <a:spcBef>
                <a:spcPts val="0"/>
              </a:spcBef>
              <a:spcAft>
                <a:spcPts val="600"/>
              </a:spcAft>
              <a:buNone/>
            </a:pPr>
            <a:r>
              <a:rPr lang="en-US" u="sng" dirty="0">
                <a:effectLst/>
              </a:rPr>
              <a:t>Merriam-Webster</a:t>
            </a:r>
            <a:r>
              <a:rPr lang="en-US" dirty="0">
                <a:effectLst/>
              </a:rPr>
              <a:t>: </a:t>
            </a:r>
          </a:p>
          <a:p>
            <a:pPr marL="0" indent="0" eaLnBrk="1" hangingPunct="1">
              <a:spcBef>
                <a:spcPts val="0"/>
              </a:spcBef>
              <a:spcAft>
                <a:spcPts val="1200"/>
              </a:spcAft>
              <a:buNone/>
            </a:pPr>
            <a:r>
              <a:rPr lang="en-US" dirty="0">
                <a:effectLst/>
              </a:rPr>
              <a:t>The Latin noun </a:t>
            </a:r>
            <a:r>
              <a:rPr lang="en-US" i="1" dirty="0" err="1">
                <a:effectLst/>
              </a:rPr>
              <a:t>aedes</a:t>
            </a:r>
            <a:r>
              <a:rPr lang="en-US" dirty="0">
                <a:effectLst/>
              </a:rPr>
              <a:t>, meaning "house" or "temple," is the root of </a:t>
            </a:r>
            <a:r>
              <a:rPr lang="en-US" i="1" dirty="0" err="1">
                <a:effectLst/>
              </a:rPr>
              <a:t>aedificare</a:t>
            </a:r>
            <a:r>
              <a:rPr lang="en-US" dirty="0">
                <a:effectLst/>
              </a:rPr>
              <a:t>, a verb meaning "to erect a house." </a:t>
            </a:r>
          </a:p>
          <a:p>
            <a:pPr marL="0" indent="0" eaLnBrk="1" hangingPunct="1">
              <a:spcBef>
                <a:spcPts val="0"/>
              </a:spcBef>
              <a:spcAft>
                <a:spcPts val="1200"/>
              </a:spcAft>
              <a:buNone/>
            </a:pPr>
            <a:r>
              <a:rPr lang="en-US" dirty="0">
                <a:effectLst/>
              </a:rPr>
              <a:t>…by the Late Latin period, the verb had gained the figurative sense of "</a:t>
            </a:r>
            <a:r>
              <a:rPr lang="en-US" i="1" dirty="0">
                <a:effectLst/>
              </a:rPr>
              <a:t>to instruct or improve spiritually</a:t>
            </a:r>
            <a:r>
              <a:rPr lang="en-US" dirty="0">
                <a:effectLst/>
              </a:rPr>
              <a:t>." </a:t>
            </a:r>
          </a:p>
          <a:p>
            <a:pPr marL="0" indent="0" eaLnBrk="1" hangingPunct="1">
              <a:spcBef>
                <a:spcPts val="0"/>
              </a:spcBef>
              <a:spcAft>
                <a:spcPts val="1200"/>
              </a:spcAft>
              <a:buNone/>
            </a:pPr>
            <a:endParaRPr lang="en-US" dirty="0">
              <a:effectLst/>
            </a:endParaRPr>
          </a:p>
          <a:p>
            <a:pPr marL="0" indent="0" eaLnBrk="1" hangingPunct="1">
              <a:spcBef>
                <a:spcPts val="0"/>
              </a:spcBef>
              <a:spcAft>
                <a:spcPts val="600"/>
              </a:spcAft>
              <a:buNone/>
            </a:pPr>
            <a:r>
              <a:rPr lang="en-US" u="sng" dirty="0">
                <a:effectLst/>
              </a:rPr>
              <a:t>American Heritage Dictionary</a:t>
            </a:r>
            <a:r>
              <a:rPr lang="en-US" dirty="0">
                <a:effectLst/>
              </a:rPr>
              <a:t>: </a:t>
            </a:r>
          </a:p>
          <a:p>
            <a:pPr marL="0" indent="0" eaLnBrk="1" hangingPunct="1">
              <a:spcBef>
                <a:spcPts val="0"/>
              </a:spcBef>
              <a:spcAft>
                <a:spcPts val="1200"/>
              </a:spcAft>
              <a:buNone/>
            </a:pPr>
            <a:r>
              <a:rPr lang="en-US" dirty="0">
                <a:effectLst/>
              </a:rPr>
              <a:t>“</a:t>
            </a:r>
            <a:r>
              <a:rPr lang="en-US" i="1" dirty="0">
                <a:effectLst/>
              </a:rPr>
              <a:t>edify</a:t>
            </a:r>
            <a:r>
              <a:rPr lang="en-US" dirty="0">
                <a:effectLst/>
              </a:rPr>
              <a:t>” means to instruct, especially so as to encourage intellectual, moral, or spiritual improvement.</a:t>
            </a:r>
          </a:p>
        </p:txBody>
      </p:sp>
    </p:spTree>
    <p:extLst>
      <p:ext uri="{BB962C8B-B14F-4D97-AF65-F5344CB8AC3E}">
        <p14:creationId xmlns:p14="http://schemas.microsoft.com/office/powerpoint/2010/main" val="27619667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98">
                                            <p:txEl>
                                              <p:pRg st="1" end="1"/>
                                            </p:txEl>
                                          </p:spTgt>
                                        </p:tgtEl>
                                        <p:attrNameLst>
                                          <p:attrName>style.visibility</p:attrName>
                                        </p:attrNameLst>
                                      </p:cBhvr>
                                      <p:to>
                                        <p:strVal val="visible"/>
                                      </p:to>
                                    </p:set>
                                    <p:animEffect transition="in" filter="circle(in)">
                                      <p:cBhvr>
                                        <p:cTn id="12" dur="2000"/>
                                        <p:tgtEl>
                                          <p:spTgt spid="4098">
                                            <p:txEl>
                                              <p:pRg st="1" end="1"/>
                                            </p:txEl>
                                          </p:spTgt>
                                        </p:tgtEl>
                                      </p:cBhvr>
                                    </p:animEffect>
                                  </p:childTnLst>
                                </p:cTn>
                              </p:par>
                            </p:childTnLst>
                          </p:cTn>
                        </p:par>
                        <p:par>
                          <p:cTn id="13" fill="hold">
                            <p:stCondLst>
                              <p:cond delay="2000"/>
                            </p:stCondLst>
                            <p:childTnLst>
                              <p:par>
                                <p:cTn id="14" presetID="42" presetClass="entr" presetSubtype="0" fill="hold" nodeType="afterEffect">
                                  <p:stCondLst>
                                    <p:cond delay="0"/>
                                  </p:stCondLst>
                                  <p:childTnLst>
                                    <p:set>
                                      <p:cBhvr>
                                        <p:cTn id="15" dur="1" fill="hold">
                                          <p:stCondLst>
                                            <p:cond delay="0"/>
                                          </p:stCondLst>
                                        </p:cTn>
                                        <p:tgtEl>
                                          <p:spTgt spid="4098">
                                            <p:txEl>
                                              <p:pRg st="2" end="2"/>
                                            </p:txEl>
                                          </p:spTgt>
                                        </p:tgtEl>
                                        <p:attrNameLst>
                                          <p:attrName>style.visibility</p:attrName>
                                        </p:attrNameLst>
                                      </p:cBhvr>
                                      <p:to>
                                        <p:strVal val="visible"/>
                                      </p:to>
                                    </p:set>
                                    <p:animEffect transition="in" filter="fade">
                                      <p:cBhvr>
                                        <p:cTn id="16" dur="1000"/>
                                        <p:tgtEl>
                                          <p:spTgt spid="4098">
                                            <p:txEl>
                                              <p:pRg st="2" end="2"/>
                                            </p:txEl>
                                          </p:spTgt>
                                        </p:tgtEl>
                                      </p:cBhvr>
                                    </p:animEffect>
                                    <p:anim calcmode="lin" valueType="num">
                                      <p:cBhvr>
                                        <p:cTn id="17" dur="1000" fill="hold"/>
                                        <p:tgtEl>
                                          <p:spTgt spid="4098">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4098">
                                            <p:txEl>
                                              <p:pRg st="2" end="2"/>
                                            </p:txEl>
                                          </p:spTgt>
                                        </p:tgtEl>
                                        <p:attrNameLst>
                                          <p:attrName>ppt_y</p:attrName>
                                        </p:attrNameLst>
                                      </p:cBhvr>
                                      <p:tavLst>
                                        <p:tav tm="0">
                                          <p:val>
                                            <p:strVal val="#ppt_y+.1"/>
                                          </p:val>
                                        </p:tav>
                                        <p:tav tm="100000">
                                          <p:val>
                                            <p:strVal val="#ppt_y"/>
                                          </p:val>
                                        </p:tav>
                                      </p:tavLst>
                                    </p:anim>
                                  </p:childTnLst>
                                </p:cTn>
                              </p:par>
                            </p:childTnLst>
                          </p:cTn>
                        </p:par>
                        <p:par>
                          <p:cTn id="19" fill="hold">
                            <p:stCondLst>
                              <p:cond delay="3000"/>
                            </p:stCondLst>
                            <p:childTnLst>
                              <p:par>
                                <p:cTn id="20" presetID="42" presetClass="entr" presetSubtype="0" fill="hold" nodeType="afterEffect">
                                  <p:stCondLst>
                                    <p:cond delay="0"/>
                                  </p:stCondLst>
                                  <p:childTnLst>
                                    <p:set>
                                      <p:cBhvr>
                                        <p:cTn id="21" dur="1" fill="hold">
                                          <p:stCondLst>
                                            <p:cond delay="0"/>
                                          </p:stCondLst>
                                        </p:cTn>
                                        <p:tgtEl>
                                          <p:spTgt spid="4098">
                                            <p:txEl>
                                              <p:pRg st="3" end="3"/>
                                            </p:txEl>
                                          </p:spTgt>
                                        </p:tgtEl>
                                        <p:attrNameLst>
                                          <p:attrName>style.visibility</p:attrName>
                                        </p:attrNameLst>
                                      </p:cBhvr>
                                      <p:to>
                                        <p:strVal val="visible"/>
                                      </p:to>
                                    </p:set>
                                    <p:animEffect transition="in" filter="fade">
                                      <p:cBhvr>
                                        <p:cTn id="22" dur="1000"/>
                                        <p:tgtEl>
                                          <p:spTgt spid="4098">
                                            <p:txEl>
                                              <p:pRg st="3" end="3"/>
                                            </p:txEl>
                                          </p:spTgt>
                                        </p:tgtEl>
                                      </p:cBhvr>
                                    </p:animEffect>
                                    <p:anim calcmode="lin" valueType="num">
                                      <p:cBhvr>
                                        <p:cTn id="23"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4098">
                                            <p:txEl>
                                              <p:pRg st="5" end="5"/>
                                            </p:txEl>
                                          </p:spTgt>
                                        </p:tgtEl>
                                        <p:attrNameLst>
                                          <p:attrName>style.visibility</p:attrName>
                                        </p:attrNameLst>
                                      </p:cBhvr>
                                      <p:to>
                                        <p:strVal val="visible"/>
                                      </p:to>
                                    </p:set>
                                    <p:animEffect transition="in" filter="circle(in)">
                                      <p:cBhvr>
                                        <p:cTn id="29" dur="2000"/>
                                        <p:tgtEl>
                                          <p:spTgt spid="4098">
                                            <p:txEl>
                                              <p:pRg st="5" end="5"/>
                                            </p:txEl>
                                          </p:spTgt>
                                        </p:tgtEl>
                                      </p:cBhvr>
                                    </p:animEffect>
                                  </p:childTnLst>
                                </p:cTn>
                              </p:par>
                            </p:childTnLst>
                          </p:cTn>
                        </p:par>
                        <p:par>
                          <p:cTn id="30" fill="hold">
                            <p:stCondLst>
                              <p:cond delay="2000"/>
                            </p:stCondLst>
                            <p:childTnLst>
                              <p:par>
                                <p:cTn id="31" presetID="42" presetClass="entr" presetSubtype="0" fill="hold" nodeType="afterEffect">
                                  <p:stCondLst>
                                    <p:cond delay="0"/>
                                  </p:stCondLst>
                                  <p:childTnLst>
                                    <p:set>
                                      <p:cBhvr>
                                        <p:cTn id="32" dur="1" fill="hold">
                                          <p:stCondLst>
                                            <p:cond delay="0"/>
                                          </p:stCondLst>
                                        </p:cTn>
                                        <p:tgtEl>
                                          <p:spTgt spid="4098">
                                            <p:txEl>
                                              <p:pRg st="6" end="6"/>
                                            </p:txEl>
                                          </p:spTgt>
                                        </p:tgtEl>
                                        <p:attrNameLst>
                                          <p:attrName>style.visibility</p:attrName>
                                        </p:attrNameLst>
                                      </p:cBhvr>
                                      <p:to>
                                        <p:strVal val="visible"/>
                                      </p:to>
                                    </p:set>
                                    <p:animEffect transition="in" filter="fade">
                                      <p:cBhvr>
                                        <p:cTn id="33" dur="1000"/>
                                        <p:tgtEl>
                                          <p:spTgt spid="4098">
                                            <p:txEl>
                                              <p:pRg st="6" end="6"/>
                                            </p:txEl>
                                          </p:spTgt>
                                        </p:tgtEl>
                                      </p:cBhvr>
                                    </p:animEffect>
                                    <p:anim calcmode="lin" valueType="num">
                                      <p:cBhvr>
                                        <p:cTn id="34" dur="1000" fill="hold"/>
                                        <p:tgtEl>
                                          <p:spTgt spid="4098">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409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6740307"/>
          </a:xfrm>
        </p:spPr>
        <p:txBody>
          <a:bodyPr wrap="square">
            <a:spAutoFit/>
          </a:bodyPr>
          <a:lstStyle/>
          <a:p>
            <a:pPr marL="0" indent="0" eaLnBrk="1" hangingPunct="1">
              <a:spcBef>
                <a:spcPts val="0"/>
              </a:spcBef>
              <a:spcAft>
                <a:spcPts val="2400"/>
              </a:spcAft>
              <a:buNone/>
            </a:pPr>
            <a:r>
              <a:rPr lang="en-US" i="1" dirty="0">
                <a:effectLst/>
              </a:rPr>
              <a:t>Edify and Edification…</a:t>
            </a:r>
          </a:p>
          <a:p>
            <a:pPr marL="0" indent="0" eaLnBrk="1" hangingPunct="1">
              <a:spcBef>
                <a:spcPts val="0"/>
              </a:spcBef>
              <a:spcAft>
                <a:spcPts val="600"/>
              </a:spcAft>
              <a:buNone/>
            </a:pPr>
            <a:r>
              <a:rPr lang="en-US" u="sng" dirty="0">
                <a:effectLst/>
              </a:rPr>
              <a:t>Vine</a:t>
            </a:r>
            <a:r>
              <a:rPr lang="en-US" dirty="0">
                <a:effectLst/>
              </a:rPr>
              <a:t>: </a:t>
            </a:r>
          </a:p>
          <a:p>
            <a:pPr marL="0" indent="0" eaLnBrk="1" hangingPunct="1">
              <a:spcBef>
                <a:spcPts val="0"/>
              </a:spcBef>
              <a:spcAft>
                <a:spcPts val="1200"/>
              </a:spcAft>
              <a:buNone/>
            </a:pPr>
            <a:r>
              <a:rPr lang="en-US" dirty="0">
                <a:effectLst/>
              </a:rPr>
              <a:t>…is used metaphorically, in the sense of "</a:t>
            </a:r>
            <a:r>
              <a:rPr lang="en-US" i="1" dirty="0">
                <a:effectLst/>
              </a:rPr>
              <a:t>edifying</a:t>
            </a:r>
            <a:r>
              <a:rPr lang="en-US" dirty="0">
                <a:effectLst/>
              </a:rPr>
              <a:t>," promoting the spiritual growth and development of character of believers, by teaching or by example, suggesting such spiritual progress as the result of patient labor.</a:t>
            </a:r>
          </a:p>
          <a:p>
            <a:pPr marL="0" indent="0" eaLnBrk="1" hangingPunct="1">
              <a:spcBef>
                <a:spcPts val="2400"/>
              </a:spcBef>
              <a:spcAft>
                <a:spcPts val="1200"/>
              </a:spcAft>
              <a:buNone/>
            </a:pPr>
            <a:r>
              <a:rPr lang="en-US" i="1" dirty="0">
                <a:effectLst/>
              </a:rPr>
              <a:t>Edifying</a:t>
            </a:r>
            <a:r>
              <a:rPr lang="en-US" dirty="0">
                <a:effectLst/>
              </a:rPr>
              <a:t> one another is not just making each other feel good!</a:t>
            </a:r>
          </a:p>
          <a:p>
            <a:pPr marL="0" indent="0" eaLnBrk="1" hangingPunct="1">
              <a:spcBef>
                <a:spcPts val="1200"/>
              </a:spcBef>
              <a:spcAft>
                <a:spcPts val="1200"/>
              </a:spcAft>
              <a:buNone/>
            </a:pPr>
            <a:r>
              <a:rPr lang="en-US" dirty="0">
                <a:effectLst/>
              </a:rPr>
              <a:t>It is essential to the growth and stability of the local congregation.</a:t>
            </a:r>
          </a:p>
        </p:txBody>
      </p:sp>
    </p:spTree>
    <p:extLst>
      <p:ext uri="{BB962C8B-B14F-4D97-AF65-F5344CB8AC3E}">
        <p14:creationId xmlns:p14="http://schemas.microsoft.com/office/powerpoint/2010/main" val="12856470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Effect transition="in" filter="circle(in)">
                                      <p:cBhvr>
                                        <p:cTn id="7" dur="2000"/>
                                        <p:tgtEl>
                                          <p:spTgt spid="4098">
                                            <p:txEl>
                                              <p:pRg st="1" end="1"/>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animEffect transition="in" filter="fade">
                                      <p:cBhvr>
                                        <p:cTn id="11" dur="1000"/>
                                        <p:tgtEl>
                                          <p:spTgt spid="4098">
                                            <p:txEl>
                                              <p:pRg st="2" end="2"/>
                                            </p:txEl>
                                          </p:spTgt>
                                        </p:tgtEl>
                                      </p:cBhvr>
                                    </p:animEffect>
                                    <p:anim calcmode="lin" valueType="num">
                                      <p:cBhvr>
                                        <p:cTn id="12" dur="1000" fill="hold"/>
                                        <p:tgtEl>
                                          <p:spTgt spid="4098">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40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098">
                                            <p:txEl>
                                              <p:pRg st="3" end="3"/>
                                            </p:txEl>
                                          </p:spTgt>
                                        </p:tgtEl>
                                        <p:attrNameLst>
                                          <p:attrName>style.visibility</p:attrName>
                                        </p:attrNameLst>
                                      </p:cBhvr>
                                      <p:to>
                                        <p:strVal val="visible"/>
                                      </p:to>
                                    </p:set>
                                    <p:animEffect transition="in" filter="fade">
                                      <p:cBhvr>
                                        <p:cTn id="18" dur="1000"/>
                                        <p:tgtEl>
                                          <p:spTgt spid="4098">
                                            <p:txEl>
                                              <p:pRg st="3" end="3"/>
                                            </p:txEl>
                                          </p:spTgt>
                                        </p:tgtEl>
                                      </p:cBhvr>
                                    </p:animEffect>
                                    <p:anim calcmode="lin" valueType="num">
                                      <p:cBhvr>
                                        <p:cTn id="19"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4098">
                                            <p:txEl>
                                              <p:pRg st="4" end="4"/>
                                            </p:txEl>
                                          </p:spTgt>
                                        </p:tgtEl>
                                        <p:attrNameLst>
                                          <p:attrName>style.visibility</p:attrName>
                                        </p:attrNameLst>
                                      </p:cBhvr>
                                      <p:to>
                                        <p:strVal val="visible"/>
                                      </p:to>
                                    </p:set>
                                    <p:animEffect transition="in" filter="fade">
                                      <p:cBhvr>
                                        <p:cTn id="24" dur="1000"/>
                                        <p:tgtEl>
                                          <p:spTgt spid="4098">
                                            <p:txEl>
                                              <p:pRg st="4" end="4"/>
                                            </p:txEl>
                                          </p:spTgt>
                                        </p:tgtEl>
                                      </p:cBhvr>
                                    </p:animEffect>
                                    <p:anim calcmode="lin" valueType="num">
                                      <p:cBhvr>
                                        <p:cTn id="25" dur="1000" fill="hold"/>
                                        <p:tgtEl>
                                          <p:spTgt spid="4098">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09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4339650"/>
          </a:xfrm>
        </p:spPr>
        <p:txBody>
          <a:bodyPr wrap="square">
            <a:spAutoFit/>
          </a:bodyPr>
          <a:lstStyle/>
          <a:p>
            <a:pPr marL="0" indent="0" eaLnBrk="1" hangingPunct="1">
              <a:spcBef>
                <a:spcPts val="0"/>
              </a:spcBef>
              <a:spcAft>
                <a:spcPts val="2400"/>
              </a:spcAft>
              <a:buNone/>
            </a:pPr>
            <a:r>
              <a:rPr lang="en-US" i="1" dirty="0">
                <a:effectLst/>
              </a:rPr>
              <a:t>And He gave some as apostles, and some as prophets, and some as evangelists, and some as pastors and teachers, for the equipping of the saints for the work of service, to the building up of the body of Christ; </a:t>
            </a:r>
          </a:p>
          <a:p>
            <a:pPr marL="0" indent="0" eaLnBrk="1" hangingPunct="1">
              <a:spcBef>
                <a:spcPts val="0"/>
              </a:spcBef>
              <a:spcAft>
                <a:spcPts val="2400"/>
              </a:spcAft>
              <a:buNone/>
            </a:pPr>
            <a:r>
              <a:rPr lang="en-US" i="1" dirty="0">
                <a:effectLst/>
              </a:rPr>
              <a:t>until we all attain to the unity of the faith, and of the knowledge of the Son of God, to a mature man, to the measure of the stature which belongs to the fullness of Christ. </a:t>
            </a:r>
          </a:p>
        </p:txBody>
      </p:sp>
      <p:sp>
        <p:nvSpPr>
          <p:cNvPr id="3" name="TextBox 2"/>
          <p:cNvSpPr txBox="1"/>
          <p:nvPr/>
        </p:nvSpPr>
        <p:spPr>
          <a:xfrm>
            <a:off x="8077200" y="6197025"/>
            <a:ext cx="4114800" cy="584775"/>
          </a:xfrm>
          <a:prstGeom prst="rect">
            <a:avLst/>
          </a:prstGeom>
          <a:noFill/>
        </p:spPr>
        <p:txBody>
          <a:bodyPr wrap="square" rtlCol="0">
            <a:spAutoFit/>
          </a:bodyPr>
          <a:lstStyle/>
          <a:p>
            <a:r>
              <a:rPr lang="en-US" sz="3200" i="1" dirty="0"/>
              <a:t>Ephesians 4:11-16 </a:t>
            </a:r>
          </a:p>
        </p:txBody>
      </p:sp>
    </p:spTree>
    <p:extLst>
      <p:ext uri="{BB962C8B-B14F-4D97-AF65-F5344CB8AC3E}">
        <p14:creationId xmlns:p14="http://schemas.microsoft.com/office/powerpoint/2010/main" val="4140830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fade">
                                      <p:cBhvr>
                                        <p:cTn id="7" dur="1000"/>
                                        <p:tgtEl>
                                          <p:spTgt spid="4098">
                                            <p:txEl>
                                              <p:pRg st="0" end="0"/>
                                            </p:txEl>
                                          </p:spTgt>
                                        </p:tgtEl>
                                      </p:cBhvr>
                                    </p:animEffect>
                                    <p:anim calcmode="lin" valueType="num">
                                      <p:cBhvr>
                                        <p:cTn id="8" dur="1000" fill="hold"/>
                                        <p:tgtEl>
                                          <p:spTgt spid="40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098">
                                            <p:txEl>
                                              <p:pRg st="1" end="1"/>
                                            </p:txEl>
                                          </p:spTgt>
                                        </p:tgtEl>
                                        <p:attrNameLst>
                                          <p:attrName>style.visibility</p:attrName>
                                        </p:attrNameLst>
                                      </p:cBhvr>
                                      <p:to>
                                        <p:strVal val="visible"/>
                                      </p:to>
                                    </p:set>
                                    <p:animEffect transition="in" filter="fade">
                                      <p:cBhvr>
                                        <p:cTn id="13" dur="1000"/>
                                        <p:tgtEl>
                                          <p:spTgt spid="4098">
                                            <p:txEl>
                                              <p:pRg st="1" end="1"/>
                                            </p:txEl>
                                          </p:spTgt>
                                        </p:tgtEl>
                                      </p:cBhvr>
                                    </p:animEffect>
                                    <p:anim calcmode="lin" valueType="num">
                                      <p:cBhvr>
                                        <p:cTn id="14"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09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4832092"/>
          </a:xfrm>
        </p:spPr>
        <p:txBody>
          <a:bodyPr wrap="square">
            <a:spAutoFit/>
          </a:bodyPr>
          <a:lstStyle/>
          <a:p>
            <a:pPr marL="0" indent="0" eaLnBrk="1" hangingPunct="1">
              <a:spcBef>
                <a:spcPts val="0"/>
              </a:spcBef>
              <a:spcAft>
                <a:spcPts val="2400"/>
              </a:spcAft>
              <a:buNone/>
            </a:pPr>
            <a:r>
              <a:rPr lang="en-US" i="1" dirty="0">
                <a:effectLst/>
              </a:rPr>
              <a:t>As a result, we are no longer to be children, tossed here and there by waves and carried about by every wind of doctrine, by the trickery of men, by craftiness in deceitful scheming; but speaking the truth in love, we are to grow up in all aspects into Him who is the head, even Christ,</a:t>
            </a:r>
          </a:p>
          <a:p>
            <a:pPr marL="0" indent="0" eaLnBrk="1" hangingPunct="1">
              <a:spcBef>
                <a:spcPts val="0"/>
              </a:spcBef>
              <a:spcAft>
                <a:spcPts val="2400"/>
              </a:spcAft>
              <a:buNone/>
            </a:pPr>
            <a:r>
              <a:rPr lang="en-US" i="1" dirty="0">
                <a:effectLst/>
              </a:rPr>
              <a:t>from whom the whole body, being fitted and held together by what every joint supplies, according to the proper working of each individual part, causes the growth of the body for the building up of itself in love.</a:t>
            </a:r>
          </a:p>
        </p:txBody>
      </p:sp>
      <p:sp>
        <p:nvSpPr>
          <p:cNvPr id="3" name="TextBox 2"/>
          <p:cNvSpPr txBox="1"/>
          <p:nvPr/>
        </p:nvSpPr>
        <p:spPr>
          <a:xfrm>
            <a:off x="8077200" y="6197025"/>
            <a:ext cx="4114800" cy="584775"/>
          </a:xfrm>
          <a:prstGeom prst="rect">
            <a:avLst/>
          </a:prstGeom>
          <a:noFill/>
        </p:spPr>
        <p:txBody>
          <a:bodyPr wrap="square" rtlCol="0">
            <a:spAutoFit/>
          </a:bodyPr>
          <a:lstStyle/>
          <a:p>
            <a:r>
              <a:rPr lang="en-US" sz="3200" i="1" dirty="0"/>
              <a:t>Ephesians 4:11-16 </a:t>
            </a:r>
          </a:p>
        </p:txBody>
      </p:sp>
    </p:spTree>
    <p:extLst>
      <p:ext uri="{BB962C8B-B14F-4D97-AF65-F5344CB8AC3E}">
        <p14:creationId xmlns:p14="http://schemas.microsoft.com/office/powerpoint/2010/main" val="32066626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fade">
                                      <p:cBhvr>
                                        <p:cTn id="7" dur="1000"/>
                                        <p:tgtEl>
                                          <p:spTgt spid="4098">
                                            <p:txEl>
                                              <p:pRg st="0" end="0"/>
                                            </p:txEl>
                                          </p:spTgt>
                                        </p:tgtEl>
                                      </p:cBhvr>
                                    </p:animEffect>
                                    <p:anim calcmode="lin" valueType="num">
                                      <p:cBhvr>
                                        <p:cTn id="8" dur="1000" fill="hold"/>
                                        <p:tgtEl>
                                          <p:spTgt spid="40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098">
                                            <p:txEl>
                                              <p:pRg st="1" end="1"/>
                                            </p:txEl>
                                          </p:spTgt>
                                        </p:tgtEl>
                                        <p:attrNameLst>
                                          <p:attrName>style.visibility</p:attrName>
                                        </p:attrNameLst>
                                      </p:cBhvr>
                                      <p:to>
                                        <p:strVal val="visible"/>
                                      </p:to>
                                    </p:set>
                                    <p:animEffect transition="in" filter="fade">
                                      <p:cBhvr>
                                        <p:cTn id="13" dur="1000"/>
                                        <p:tgtEl>
                                          <p:spTgt spid="4098">
                                            <p:txEl>
                                              <p:pRg st="1" end="1"/>
                                            </p:txEl>
                                          </p:spTgt>
                                        </p:tgtEl>
                                      </p:cBhvr>
                                    </p:animEffect>
                                    <p:anim calcmode="lin" valueType="num">
                                      <p:cBhvr>
                                        <p:cTn id="14"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09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1384995"/>
          </a:xfrm>
        </p:spPr>
        <p:txBody>
          <a:bodyPr wrap="square">
            <a:spAutoFit/>
          </a:bodyPr>
          <a:lstStyle/>
          <a:p>
            <a:pPr marL="0" indent="0" eaLnBrk="1" hangingPunct="1">
              <a:spcBef>
                <a:spcPts val="0"/>
              </a:spcBef>
              <a:spcAft>
                <a:spcPts val="2400"/>
              </a:spcAft>
              <a:buNone/>
            </a:pPr>
            <a:r>
              <a:rPr lang="en-US" i="1" dirty="0">
                <a:effectLst/>
              </a:rPr>
              <a:t>The Importance of Edification…</a:t>
            </a:r>
          </a:p>
          <a:p>
            <a:pPr marL="685800" indent="-457200" eaLnBrk="1" hangingPunct="1">
              <a:spcBef>
                <a:spcPts val="0"/>
              </a:spcBef>
              <a:spcAft>
                <a:spcPts val="2400"/>
              </a:spcAft>
              <a:buClr>
                <a:srgbClr val="FFC000"/>
              </a:buClr>
              <a:buSzPct val="77000"/>
              <a:buFont typeface="Wingdings" panose="05000000000000000000" pitchFamily="2" charset="2"/>
              <a:buChar char="Ø"/>
            </a:pPr>
            <a:r>
              <a:rPr lang="en-US" i="1" dirty="0">
                <a:effectLst/>
              </a:rPr>
              <a:t>Edification is for the “common good”</a:t>
            </a:r>
          </a:p>
        </p:txBody>
      </p:sp>
      <p:sp>
        <p:nvSpPr>
          <p:cNvPr id="3" name="Rectangle 3"/>
          <p:cNvSpPr txBox="1">
            <a:spLocks noChangeArrowheads="1"/>
          </p:cNvSpPr>
          <p:nvPr/>
        </p:nvSpPr>
        <p:spPr bwMode="auto">
          <a:xfrm>
            <a:off x="0" y="3503235"/>
            <a:ext cx="12192000" cy="33547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2400"/>
              </a:spcAft>
              <a:buFont typeface="Wingdings" pitchFamily="2" charset="2"/>
              <a:buNone/>
            </a:pPr>
            <a:r>
              <a:rPr lang="en-US" i="1" kern="0" dirty="0">
                <a:effectLst/>
              </a:rPr>
              <a:t>Now there are varieties of gifts, but the same Spirit. And there are varieties of ministries, and the same Lord.  There are varieties of effects, but the same God who works all things in all persons. 	1 Corinthians 12:4-6 NASB</a:t>
            </a:r>
          </a:p>
          <a:p>
            <a:pPr marL="0" indent="0" eaLnBrk="1" hangingPunct="1">
              <a:spcBef>
                <a:spcPts val="0"/>
              </a:spcBef>
              <a:spcAft>
                <a:spcPts val="2400"/>
              </a:spcAft>
              <a:buNone/>
            </a:pPr>
            <a:r>
              <a:rPr lang="en-US" i="1" dirty="0">
                <a:effectLst/>
              </a:rPr>
              <a:t>But to each one is given the manifestation of the Spirit for the common good.   1 Corinthians 12:7 NASB </a:t>
            </a:r>
            <a:endParaRPr lang="en-US" i="1" kern="0" dirty="0">
              <a:effectLst/>
            </a:endParaRPr>
          </a:p>
        </p:txBody>
      </p:sp>
    </p:spTree>
    <p:extLst>
      <p:ext uri="{BB962C8B-B14F-4D97-AF65-F5344CB8AC3E}">
        <p14:creationId xmlns:p14="http://schemas.microsoft.com/office/powerpoint/2010/main" val="42083461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4098">
                                            <p:txEl>
                                              <p:pRg st="1" end="1"/>
                                            </p:txEl>
                                          </p:spTgt>
                                        </p:tgtEl>
                                        <p:attrNameLst>
                                          <p:attrName>style.visibility</p:attrName>
                                        </p:attrNameLst>
                                      </p:cBhvr>
                                      <p:to>
                                        <p:strVal val="visible"/>
                                      </p:to>
                                    </p:set>
                                    <p:animEffect transition="in" filter="circle(in)">
                                      <p:cBhvr>
                                        <p:cTn id="26" dur="2000"/>
                                        <p:tgtEl>
                                          <p:spTgt spid="40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1384995"/>
          </a:xfrm>
        </p:spPr>
        <p:txBody>
          <a:bodyPr wrap="square">
            <a:spAutoFit/>
          </a:bodyPr>
          <a:lstStyle/>
          <a:p>
            <a:pPr marL="0" indent="0" eaLnBrk="1" hangingPunct="1">
              <a:spcBef>
                <a:spcPts val="0"/>
              </a:spcBef>
              <a:spcAft>
                <a:spcPts val="2400"/>
              </a:spcAft>
              <a:buNone/>
            </a:pPr>
            <a:r>
              <a:rPr lang="en-US" i="1" dirty="0">
                <a:effectLst/>
              </a:rPr>
              <a:t>The Importance of Edification…</a:t>
            </a:r>
          </a:p>
          <a:p>
            <a:pPr marL="685800" indent="-457200" eaLnBrk="1" hangingPunct="1">
              <a:spcBef>
                <a:spcPts val="0"/>
              </a:spcBef>
              <a:spcAft>
                <a:spcPts val="2400"/>
              </a:spcAft>
              <a:buClr>
                <a:srgbClr val="FFC000"/>
              </a:buClr>
              <a:buSzPct val="77000"/>
              <a:buFont typeface="Wingdings" panose="05000000000000000000" pitchFamily="2" charset="2"/>
              <a:buChar char="Ø"/>
            </a:pPr>
            <a:r>
              <a:rPr lang="en-US" i="1" dirty="0">
                <a:effectLst/>
              </a:rPr>
              <a:t>Edification </a:t>
            </a:r>
            <a:r>
              <a:rPr lang="en-US" dirty="0">
                <a:effectLst/>
              </a:rPr>
              <a:t>is for the </a:t>
            </a:r>
            <a:r>
              <a:rPr lang="en-US" i="1" dirty="0">
                <a:effectLst/>
              </a:rPr>
              <a:t>“common good”</a:t>
            </a:r>
          </a:p>
        </p:txBody>
      </p:sp>
      <p:sp>
        <p:nvSpPr>
          <p:cNvPr id="3" name="Rectangle 3"/>
          <p:cNvSpPr txBox="1">
            <a:spLocks noChangeArrowheads="1"/>
          </p:cNvSpPr>
          <p:nvPr/>
        </p:nvSpPr>
        <p:spPr bwMode="auto">
          <a:xfrm>
            <a:off x="0" y="4795897"/>
            <a:ext cx="12192000" cy="20621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2400"/>
              </a:spcAft>
              <a:buNone/>
            </a:pPr>
            <a:r>
              <a:rPr lang="en-US" i="1" dirty="0">
                <a:effectLst/>
              </a:rPr>
              <a:t>And God has appointed in the church, first apostles, second prophets, third teachers, then miracles, then gifts of healings, helps, administrations, various kinds of tongues. 1 Corinthians 12:28 NASB</a:t>
            </a:r>
          </a:p>
        </p:txBody>
      </p:sp>
    </p:spTree>
    <p:extLst>
      <p:ext uri="{BB962C8B-B14F-4D97-AF65-F5344CB8AC3E}">
        <p14:creationId xmlns:p14="http://schemas.microsoft.com/office/powerpoint/2010/main" val="32874388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1"/>
            <a:ext cx="12192000" cy="4616648"/>
          </a:xfrm>
        </p:spPr>
        <p:txBody>
          <a:bodyPr wrap="square">
            <a:spAutoFit/>
          </a:bodyPr>
          <a:lstStyle/>
          <a:p>
            <a:pPr marL="0" indent="0" eaLnBrk="1" hangingPunct="1">
              <a:spcBef>
                <a:spcPts val="0"/>
              </a:spcBef>
              <a:spcAft>
                <a:spcPts val="2400"/>
              </a:spcAft>
              <a:buNone/>
            </a:pPr>
            <a:r>
              <a:rPr lang="en-US" i="1" dirty="0">
                <a:effectLst/>
              </a:rPr>
              <a:t>The Importance of Edification…</a:t>
            </a:r>
          </a:p>
          <a:p>
            <a:pPr marL="685800" indent="-457200" eaLnBrk="1" hangingPunct="1">
              <a:spcBef>
                <a:spcPts val="0"/>
              </a:spcBef>
              <a:spcAft>
                <a:spcPts val="2400"/>
              </a:spcAft>
              <a:buClr>
                <a:srgbClr val="FFC000"/>
              </a:buClr>
              <a:buSzPct val="77000"/>
              <a:buFont typeface="Wingdings" panose="05000000000000000000" pitchFamily="2" charset="2"/>
              <a:buChar char="Ø"/>
            </a:pPr>
            <a:r>
              <a:rPr lang="en-US" i="1" dirty="0">
                <a:effectLst/>
              </a:rPr>
              <a:t>Edification </a:t>
            </a:r>
            <a:r>
              <a:rPr lang="en-US" dirty="0">
                <a:effectLst/>
              </a:rPr>
              <a:t>is for the </a:t>
            </a:r>
            <a:r>
              <a:rPr lang="en-US" i="1" dirty="0">
                <a:effectLst/>
              </a:rPr>
              <a:t>“common good”</a:t>
            </a:r>
          </a:p>
          <a:p>
            <a:pPr marL="685800" indent="-457200" eaLnBrk="1" hangingPunct="1">
              <a:spcBef>
                <a:spcPts val="0"/>
              </a:spcBef>
              <a:spcAft>
                <a:spcPts val="2400"/>
              </a:spcAft>
              <a:buClr>
                <a:srgbClr val="FFC000"/>
              </a:buClr>
              <a:buSzPct val="77000"/>
              <a:buFont typeface="Wingdings" panose="05000000000000000000" pitchFamily="2" charset="2"/>
              <a:buChar char="Ø"/>
            </a:pPr>
            <a:r>
              <a:rPr lang="en-US" i="1" dirty="0">
                <a:effectLst/>
              </a:rPr>
              <a:t>Edification </a:t>
            </a:r>
            <a:r>
              <a:rPr lang="en-US" dirty="0">
                <a:effectLst/>
              </a:rPr>
              <a:t>is vital to the life of our local congregations and the growth of our members…</a:t>
            </a:r>
          </a:p>
          <a:p>
            <a:pPr marL="685800" indent="-457200" eaLnBrk="1" hangingPunct="1">
              <a:spcBef>
                <a:spcPts val="0"/>
              </a:spcBef>
              <a:spcAft>
                <a:spcPts val="1200"/>
              </a:spcAft>
              <a:buClr>
                <a:srgbClr val="FFC000"/>
              </a:buClr>
              <a:buSzPct val="77000"/>
              <a:buFont typeface="Wingdings" panose="05000000000000000000" pitchFamily="2" charset="2"/>
              <a:buChar char="Ø"/>
            </a:pPr>
            <a:endParaRPr lang="en-US" dirty="0">
              <a:effectLst/>
            </a:endParaRPr>
          </a:p>
          <a:p>
            <a:pPr marL="685800" indent="-457200" eaLnBrk="1" hangingPunct="1">
              <a:spcBef>
                <a:spcPts val="0"/>
              </a:spcBef>
              <a:spcAft>
                <a:spcPts val="2400"/>
              </a:spcAft>
              <a:buClr>
                <a:srgbClr val="FFC000"/>
              </a:buClr>
              <a:buSzPct val="77000"/>
              <a:buFont typeface="Wingdings" panose="05000000000000000000" pitchFamily="2" charset="2"/>
              <a:buChar char="Ø"/>
            </a:pPr>
            <a:r>
              <a:rPr lang="en-US" i="1" dirty="0">
                <a:effectLst/>
              </a:rPr>
              <a:t>Edification</a:t>
            </a:r>
            <a:r>
              <a:rPr lang="en-US" dirty="0">
                <a:effectLst/>
              </a:rPr>
              <a:t> is not done haphazardly … but rather with intent … such that it expects a result…</a:t>
            </a:r>
          </a:p>
        </p:txBody>
      </p:sp>
      <p:sp>
        <p:nvSpPr>
          <p:cNvPr id="3" name="Rectangle 3"/>
          <p:cNvSpPr txBox="1">
            <a:spLocks noChangeArrowheads="1"/>
          </p:cNvSpPr>
          <p:nvPr/>
        </p:nvSpPr>
        <p:spPr bwMode="auto">
          <a:xfrm>
            <a:off x="0" y="6273225"/>
            <a:ext cx="12192000"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2400"/>
              </a:spcAft>
              <a:buNone/>
            </a:pPr>
            <a:r>
              <a:rPr lang="en-US" i="1" dirty="0">
                <a:effectLst/>
              </a:rPr>
              <a:t>…</a:t>
            </a:r>
          </a:p>
        </p:txBody>
      </p:sp>
      <p:sp>
        <p:nvSpPr>
          <p:cNvPr id="4" name="Rectangle 3"/>
          <p:cNvSpPr txBox="1">
            <a:spLocks noChangeArrowheads="1"/>
          </p:cNvSpPr>
          <p:nvPr/>
        </p:nvSpPr>
        <p:spPr bwMode="auto">
          <a:xfrm>
            <a:off x="6400800" y="2590800"/>
            <a:ext cx="5715000"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2400"/>
              </a:spcAft>
              <a:buNone/>
            </a:pPr>
            <a:r>
              <a:rPr lang="en-US" i="1" dirty="0">
                <a:effectLst/>
              </a:rPr>
              <a:t>1 Corinthians 14:5, 12, 26</a:t>
            </a:r>
          </a:p>
        </p:txBody>
      </p:sp>
      <p:sp>
        <p:nvSpPr>
          <p:cNvPr id="5" name="Rectangle 3"/>
          <p:cNvSpPr txBox="1">
            <a:spLocks noChangeArrowheads="1"/>
          </p:cNvSpPr>
          <p:nvPr/>
        </p:nvSpPr>
        <p:spPr bwMode="auto">
          <a:xfrm>
            <a:off x="5943600" y="4596825"/>
            <a:ext cx="6172200" cy="5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a:lstStyle>
          <a:p>
            <a:pPr marL="0" indent="0" eaLnBrk="1" hangingPunct="1">
              <a:spcBef>
                <a:spcPts val="0"/>
              </a:spcBef>
              <a:spcAft>
                <a:spcPts val="2400"/>
              </a:spcAft>
              <a:buNone/>
            </a:pPr>
            <a:r>
              <a:rPr lang="en-US" i="1" dirty="0">
                <a:effectLst/>
              </a:rPr>
              <a:t>1 Corinthians 14:3, 5, 16-17</a:t>
            </a:r>
          </a:p>
        </p:txBody>
      </p:sp>
    </p:spTree>
    <p:extLst>
      <p:ext uri="{BB962C8B-B14F-4D97-AF65-F5344CB8AC3E}">
        <p14:creationId xmlns:p14="http://schemas.microsoft.com/office/powerpoint/2010/main" val="379078037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2" end="2"/>
                                            </p:txEl>
                                          </p:spTgt>
                                        </p:tgtEl>
                                        <p:attrNameLst>
                                          <p:attrName>style.visibility</p:attrName>
                                        </p:attrNameLst>
                                      </p:cBhvr>
                                      <p:to>
                                        <p:strVal val="visible"/>
                                      </p:to>
                                    </p:set>
                                    <p:animEffect transition="in" filter="circle(in)">
                                      <p:cBhvr>
                                        <p:cTn id="7" dur="2000"/>
                                        <p:tgtEl>
                                          <p:spTgt spid="4098">
                                            <p:txEl>
                                              <p:pRg st="2" end="2"/>
                                            </p:txEl>
                                          </p:spTgt>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098">
                                            <p:txEl>
                                              <p:pRg st="4" end="4"/>
                                            </p:txEl>
                                          </p:spTgt>
                                        </p:tgtEl>
                                        <p:attrNameLst>
                                          <p:attrName>style.visibility</p:attrName>
                                        </p:attrNameLst>
                                      </p:cBhvr>
                                      <p:to>
                                        <p:strVal val="visible"/>
                                      </p:to>
                                    </p:set>
                                    <p:animEffect transition="in" filter="circle(in)">
                                      <p:cBhvr>
                                        <p:cTn id="18" dur="2000"/>
                                        <p:tgtEl>
                                          <p:spTgt spid="4098">
                                            <p:txEl>
                                              <p:pRg st="4" end="4"/>
                                            </p:txEl>
                                          </p:spTgt>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1000"/>
                                        <p:tgtEl>
                                          <p:spTgt spid="5">
                                            <p:txEl>
                                              <p:pRg st="0" end="0"/>
                                            </p:txEl>
                                          </p:spTgt>
                                        </p:tgtEl>
                                      </p:cBhvr>
                                    </p:animEffect>
                                    <p:anim calcmode="lin" valueType="num">
                                      <p:cBhvr>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18316</TotalTime>
  <Words>3339</Words>
  <Application>Microsoft Office PowerPoint</Application>
  <PresentationFormat>Widescreen</PresentationFormat>
  <Paragraphs>214</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Verdana</vt:lpstr>
      <vt:lpstr>Wingdings</vt:lpstr>
      <vt:lpstr>Globe</vt:lpstr>
      <vt:lpstr>Exton Church of Christ</vt:lpstr>
      <vt:lpstr>Things by Which One May Edify Another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Temptation the Constant Testing</dc:title>
  <dc:creator>Bob James</dc:creator>
  <cp:lastModifiedBy>james.l.mounts@aol.com</cp:lastModifiedBy>
  <cp:revision>1037</cp:revision>
  <cp:lastPrinted>2013-02-10T21:59:43Z</cp:lastPrinted>
  <dcterms:created xsi:type="dcterms:W3CDTF">2004-07-31T01:33:44Z</dcterms:created>
  <dcterms:modified xsi:type="dcterms:W3CDTF">2017-03-18T19:36:57Z</dcterms:modified>
</cp:coreProperties>
</file>