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60" r:id="rId4"/>
    <p:sldId id="262" r:id="rId5"/>
    <p:sldId id="258"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3E6B5-9AD5-4079-9B5A-D242800F7AC9}" type="datetimeFigureOut">
              <a:rPr lang="en-US" smtClean="0"/>
              <a:pPr/>
              <a:t>5/31/2009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A0B5EC-0AEC-4254-ADB2-A90B05911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A0B5EC-0AEC-4254-ADB2-A90B05911A2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A0B5EC-0AEC-4254-ADB2-A90B05911A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A0B5EC-0AEC-4254-ADB2-A90B05911A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A0B5EC-0AEC-4254-ADB2-A90B05911A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A0B5EC-0AEC-4254-ADB2-A90B05911A2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A0B5EC-0AEC-4254-ADB2-A90B05911A2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A0B5EC-0AEC-4254-ADB2-A90B05911A2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2D531-2926-42CD-8D55-A9AEB5E784DC}" type="datetimeFigureOut">
              <a:rPr lang="en-US" smtClean="0"/>
              <a:pPr/>
              <a:t>5/31/2009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2D531-2926-42CD-8D55-A9AEB5E784DC}" type="datetimeFigureOut">
              <a:rPr lang="en-US" smtClean="0"/>
              <a:pPr/>
              <a:t>5/31/2009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2D531-2926-42CD-8D55-A9AEB5E784DC}" type="datetimeFigureOut">
              <a:rPr lang="en-US" smtClean="0"/>
              <a:pPr/>
              <a:t>5/31/2009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2D531-2926-42CD-8D55-A9AEB5E784DC}" type="datetimeFigureOut">
              <a:rPr lang="en-US" smtClean="0"/>
              <a:pPr/>
              <a:t>5/31/2009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2D531-2926-42CD-8D55-A9AEB5E784DC}" type="datetimeFigureOut">
              <a:rPr lang="en-US" smtClean="0"/>
              <a:pPr/>
              <a:t>5/31/2009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92D531-2926-42CD-8D55-A9AEB5E784DC}" type="datetimeFigureOut">
              <a:rPr lang="en-US" smtClean="0"/>
              <a:pPr/>
              <a:t>5/31/2009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92D531-2926-42CD-8D55-A9AEB5E784DC}" type="datetimeFigureOut">
              <a:rPr lang="en-US" smtClean="0"/>
              <a:pPr/>
              <a:t>5/31/2009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92D531-2926-42CD-8D55-A9AEB5E784DC}" type="datetimeFigureOut">
              <a:rPr lang="en-US" smtClean="0"/>
              <a:pPr/>
              <a:t>5/31/2009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2D531-2926-42CD-8D55-A9AEB5E784DC}" type="datetimeFigureOut">
              <a:rPr lang="en-US" smtClean="0"/>
              <a:pPr/>
              <a:t>5/31/2009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2D531-2926-42CD-8D55-A9AEB5E784DC}" type="datetimeFigureOut">
              <a:rPr lang="en-US" smtClean="0"/>
              <a:pPr/>
              <a:t>5/31/2009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2D531-2926-42CD-8D55-A9AEB5E784DC}" type="datetimeFigureOut">
              <a:rPr lang="en-US" smtClean="0"/>
              <a:pPr/>
              <a:t>5/31/2009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A9D04-AABE-4098-9A2E-1FCBFD073C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2D531-2926-42CD-8D55-A9AEB5E784DC}" type="datetimeFigureOut">
              <a:rPr lang="en-US" smtClean="0"/>
              <a:pPr/>
              <a:t>5/31/2009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A9D04-AABE-4098-9A2E-1FCBFD073C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r>
              <a:rPr lang="en-US" b="1" dirty="0" smtClean="0">
                <a:effectLst>
                  <a:outerShdw blurRad="38100" dist="38100" dir="2700000" algn="tl">
                    <a:srgbClr val="000000">
                      <a:alpha val="43137"/>
                    </a:srgbClr>
                  </a:outerShdw>
                </a:effectLst>
              </a:rPr>
              <a:t>The pattern of a cruciform life (Philippians 2:5-8)</a:t>
            </a:r>
          </a:p>
          <a:p>
            <a:pPr lvl="1"/>
            <a:r>
              <a:rPr lang="en-US" b="1" i="1" dirty="0" smtClean="0">
                <a:effectLst>
                  <a:outerShdw blurRad="38100" dist="38100" dir="2700000" algn="tl">
                    <a:srgbClr val="000000">
                      <a:alpha val="43137"/>
                    </a:srgbClr>
                  </a:outerShdw>
                </a:effectLst>
              </a:rPr>
              <a:t>Although</a:t>
            </a:r>
            <a:r>
              <a:rPr lang="en-US" b="1" i="1" dirty="0">
                <a:effectLst>
                  <a:outerShdw blurRad="38100" dist="38100" dir="2700000" algn="tl">
                    <a:srgbClr val="000000">
                      <a:alpha val="43137"/>
                    </a:srgbClr>
                  </a:outerShdw>
                </a:effectLst>
              </a:rPr>
              <a:t> </a:t>
            </a:r>
            <a:r>
              <a:rPr lang="en-US" b="1" i="1" dirty="0" smtClean="0">
                <a:effectLst>
                  <a:outerShdw blurRad="38100" dist="38100" dir="2700000" algn="tl">
                    <a:srgbClr val="000000">
                      <a:alpha val="43137"/>
                    </a:srgbClr>
                  </a:outerShdw>
                </a:effectLst>
              </a:rPr>
              <a:t>existing in the form of God</a:t>
            </a:r>
          </a:p>
          <a:p>
            <a:pPr lvl="1"/>
            <a:r>
              <a:rPr lang="en-US" b="1" i="1" dirty="0" smtClean="0">
                <a:effectLst>
                  <a:outerShdw blurRad="38100" dist="38100" dir="2700000" algn="tl">
                    <a:srgbClr val="000000">
                      <a:alpha val="43137"/>
                    </a:srgbClr>
                  </a:outerShdw>
                </a:effectLst>
              </a:rPr>
              <a:t>Not consider equality with God something to cling to</a:t>
            </a:r>
          </a:p>
          <a:p>
            <a:pPr lvl="1"/>
            <a:r>
              <a:rPr lang="en-US" b="1" i="1" dirty="0" smtClean="0">
                <a:effectLst>
                  <a:outerShdw blurRad="38100" dist="38100" dir="2700000" algn="tl">
                    <a:srgbClr val="000000">
                      <a:alpha val="43137"/>
                    </a:srgbClr>
                  </a:outerShdw>
                </a:effectLst>
              </a:rPr>
              <a:t>But emptied/humbled Himself, going to the cross</a:t>
            </a:r>
          </a:p>
          <a:p>
            <a:pPr lvl="1"/>
            <a:r>
              <a:rPr lang="en-US" b="1" i="1" dirty="0" smtClean="0">
                <a:effectLst>
                  <a:outerShdw blurRad="38100" dist="38100" dir="2700000" algn="tl">
                    <a:srgbClr val="000000">
                      <a:alpha val="43137"/>
                    </a:srgbClr>
                  </a:outerShdw>
                </a:effectLst>
              </a:rPr>
              <a:t>In order that others might be forgiven</a:t>
            </a:r>
            <a:endParaRPr lang="en-US"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r>
              <a:rPr lang="en-US" b="1" dirty="0" smtClean="0">
                <a:effectLst>
                  <a:outerShdw blurRad="38100" dist="38100" dir="2700000" algn="tl">
                    <a:srgbClr val="000000">
                      <a:alpha val="43137"/>
                    </a:srgbClr>
                  </a:outerShdw>
                </a:effectLst>
              </a:rPr>
              <a:t>The pattern of a cruciform life (Philippians 2:5-8)</a:t>
            </a:r>
          </a:p>
          <a:p>
            <a:pPr lvl="1"/>
            <a:r>
              <a:rPr lang="en-US" b="1" i="1" dirty="0" smtClean="0">
                <a:effectLst>
                  <a:outerShdw blurRad="38100" dist="38100" dir="2700000" algn="tl">
                    <a:srgbClr val="000000">
                      <a:alpha val="43137"/>
                    </a:srgbClr>
                  </a:outerShdw>
                </a:effectLst>
              </a:rPr>
              <a:t>Although… [advantage]</a:t>
            </a:r>
          </a:p>
          <a:p>
            <a:pPr lvl="1"/>
            <a:r>
              <a:rPr lang="en-US" b="1" i="1" dirty="0" smtClean="0">
                <a:effectLst>
                  <a:outerShdw blurRad="38100" dist="38100" dir="2700000" algn="tl">
                    <a:srgbClr val="000000">
                      <a:alpha val="43137"/>
                    </a:srgbClr>
                  </a:outerShdw>
                </a:effectLst>
              </a:rPr>
              <a:t>Not… [use it or insist on it]</a:t>
            </a:r>
          </a:p>
          <a:p>
            <a:pPr lvl="1"/>
            <a:r>
              <a:rPr lang="en-US" b="1" i="1" dirty="0" smtClean="0">
                <a:effectLst>
                  <a:outerShdw blurRad="38100" dist="38100" dir="2700000" algn="tl">
                    <a:srgbClr val="000000">
                      <a:alpha val="43137"/>
                    </a:srgbClr>
                  </a:outerShdw>
                </a:effectLst>
              </a:rPr>
              <a:t>But… [give it up]</a:t>
            </a:r>
          </a:p>
          <a:p>
            <a:pPr lvl="1"/>
            <a:r>
              <a:rPr lang="en-US" b="1" i="1" dirty="0" smtClean="0">
                <a:effectLst>
                  <a:outerShdw blurRad="38100" dist="38100" dir="2700000" algn="tl">
                    <a:srgbClr val="000000">
                      <a:alpha val="43137"/>
                    </a:srgbClr>
                  </a:outerShdw>
                </a:effectLst>
              </a:rPr>
              <a:t>In order that… [others might benefit]</a:t>
            </a:r>
            <a:endParaRPr lang="en-US"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r>
              <a:rPr lang="en-US" b="1" dirty="0" smtClean="0">
                <a:effectLst>
                  <a:outerShdw blurRad="38100" dist="38100" dir="2700000" algn="tl">
                    <a:srgbClr val="000000">
                      <a:alpha val="43137"/>
                    </a:srgbClr>
                  </a:outerShdw>
                </a:effectLst>
              </a:rPr>
              <a:t>The pattern of a cruciform life (2 Corinthians 8:9)</a:t>
            </a:r>
          </a:p>
          <a:p>
            <a:pPr lvl="1">
              <a:buNone/>
            </a:pPr>
            <a:r>
              <a:rPr lang="en-US" b="1" i="1" dirty="0" smtClean="0">
                <a:effectLst>
                  <a:outerShdw blurRad="38100" dist="38100" dir="2700000" algn="tl">
                    <a:srgbClr val="000000">
                      <a:alpha val="43137"/>
                    </a:srgbClr>
                  </a:outerShdw>
                </a:effectLst>
              </a:rPr>
              <a:t>“For you know the grace of our Lord Jesus Christ, that though He was rich, yet for your sakes He became poor, so that you through His poverty might become rich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r>
              <a:rPr lang="en-US" b="1" dirty="0" smtClean="0">
                <a:effectLst>
                  <a:outerShdw blurRad="38100" dist="38100" dir="2700000" algn="tl">
                    <a:srgbClr val="000000">
                      <a:alpha val="43137"/>
                    </a:srgbClr>
                  </a:outerShdw>
                </a:effectLst>
              </a:rPr>
              <a:t>The pattern of a cruciform life in the life of Christ (John 13)</a:t>
            </a:r>
            <a:endParaRPr lang="en-US" b="1" i="1" dirty="0">
              <a:effectLst>
                <a:outerShdw blurRad="38100" dist="38100" dir="2700000" algn="tl">
                  <a:srgbClr val="000000">
                    <a:alpha val="43137"/>
                  </a:srgbClr>
                </a:outerShdw>
              </a:effectLst>
            </a:endParaRPr>
          </a:p>
          <a:p>
            <a:pPr lvl="1"/>
            <a:r>
              <a:rPr lang="en-US" b="1" i="1" dirty="0" smtClean="0">
                <a:effectLst>
                  <a:outerShdw blurRad="38100" dist="38100" dir="2700000" algn="tl">
                    <a:srgbClr val="000000">
                      <a:alpha val="43137"/>
                    </a:srgbClr>
                  </a:outerShdw>
                </a:effectLst>
              </a:rPr>
              <a:t>Although Jesus is both Lord and Master…</a:t>
            </a:r>
          </a:p>
          <a:p>
            <a:pPr lvl="1"/>
            <a:r>
              <a:rPr lang="en-US" b="1" i="1" dirty="0" smtClean="0">
                <a:effectLst>
                  <a:outerShdw blurRad="38100" dist="38100" dir="2700000" algn="tl">
                    <a:srgbClr val="000000">
                      <a:alpha val="43137"/>
                    </a:srgbClr>
                  </a:outerShdw>
                </a:effectLst>
              </a:rPr>
              <a:t>He does not insist on being served…</a:t>
            </a:r>
          </a:p>
          <a:p>
            <a:pPr lvl="1"/>
            <a:r>
              <a:rPr lang="en-US" b="1" i="1" dirty="0" smtClean="0">
                <a:effectLst>
                  <a:outerShdw blurRad="38100" dist="38100" dir="2700000" algn="tl">
                    <a:srgbClr val="000000">
                      <a:alpha val="43137"/>
                    </a:srgbClr>
                  </a:outerShdw>
                </a:effectLst>
              </a:rPr>
              <a:t>But humbles Himself</a:t>
            </a:r>
          </a:p>
          <a:p>
            <a:pPr lvl="1"/>
            <a:r>
              <a:rPr lang="en-US" b="1" i="1" dirty="0" smtClean="0">
                <a:effectLst>
                  <a:outerShdw blurRad="38100" dist="38100" dir="2700000" algn="tl">
                    <a:srgbClr val="000000">
                      <a:alpha val="43137"/>
                    </a:srgbClr>
                  </a:outerShdw>
                </a:effectLst>
              </a:rPr>
              <a:t>To serve others.</a:t>
            </a:r>
            <a:endParaRPr lang="en-US"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a:bodyPr>
          <a:lstStyle/>
          <a:p>
            <a:r>
              <a:rPr lang="en-US" b="1" dirty="0" smtClean="0">
                <a:effectLst>
                  <a:outerShdw blurRad="38100" dist="38100" dir="2700000" algn="tl">
                    <a:srgbClr val="000000">
                      <a:alpha val="43137"/>
                    </a:srgbClr>
                  </a:outerShdw>
                </a:effectLst>
              </a:rPr>
              <a:t>The pattern of a cruciform life in Paul’s life (Philippians 1:20-26)</a:t>
            </a:r>
          </a:p>
          <a:p>
            <a:pPr lvl="1"/>
            <a:r>
              <a:rPr lang="en-US" b="1" i="1" u="sng" dirty="0" smtClean="0">
                <a:effectLst>
                  <a:outerShdw blurRad="38100" dist="38100" dir="2700000" algn="tl">
                    <a:srgbClr val="000000">
                      <a:alpha val="43137"/>
                    </a:srgbClr>
                  </a:outerShdw>
                </a:effectLst>
              </a:rPr>
              <a:t>Although</a:t>
            </a:r>
            <a:r>
              <a:rPr lang="en-US" b="1" i="1" dirty="0" smtClean="0">
                <a:effectLst>
                  <a:outerShdw blurRad="38100" dist="38100" dir="2700000" algn="tl">
                    <a:srgbClr val="000000">
                      <a:alpha val="43137"/>
                    </a:srgbClr>
                  </a:outerShdw>
                </a:effectLst>
              </a:rPr>
              <a:t> it would be better for me to depart and be with Christ</a:t>
            </a:r>
          </a:p>
          <a:p>
            <a:pPr lvl="1"/>
            <a:r>
              <a:rPr lang="en-US" b="1" i="1" dirty="0" smtClean="0">
                <a:effectLst>
                  <a:outerShdw blurRad="38100" dist="38100" dir="2700000" algn="tl">
                    <a:srgbClr val="000000">
                      <a:alpha val="43137"/>
                    </a:srgbClr>
                  </a:outerShdw>
                </a:effectLst>
              </a:rPr>
              <a:t>I choose </a:t>
            </a:r>
            <a:r>
              <a:rPr lang="en-US" b="1" i="1" u="sng" dirty="0" smtClean="0">
                <a:effectLst>
                  <a:outerShdw blurRad="38100" dist="38100" dir="2700000" algn="tl">
                    <a:srgbClr val="000000">
                      <a:alpha val="43137"/>
                    </a:srgbClr>
                  </a:outerShdw>
                </a:effectLst>
              </a:rPr>
              <a:t>not</a:t>
            </a:r>
            <a:r>
              <a:rPr lang="en-US" b="1" i="1" dirty="0" smtClean="0">
                <a:effectLst>
                  <a:outerShdw blurRad="38100" dist="38100" dir="2700000" algn="tl">
                    <a:srgbClr val="000000">
                      <a:alpha val="43137"/>
                    </a:srgbClr>
                  </a:outerShdw>
                </a:effectLst>
              </a:rPr>
              <a:t> to go</a:t>
            </a:r>
          </a:p>
          <a:p>
            <a:pPr lvl="1"/>
            <a:r>
              <a:rPr lang="en-US" b="1" i="1" u="sng" dirty="0" smtClean="0">
                <a:effectLst>
                  <a:outerShdw blurRad="38100" dist="38100" dir="2700000" algn="tl">
                    <a:srgbClr val="000000">
                      <a:alpha val="43137"/>
                    </a:srgbClr>
                  </a:outerShdw>
                </a:effectLst>
              </a:rPr>
              <a:t>But</a:t>
            </a:r>
            <a:r>
              <a:rPr lang="en-US" b="1" i="1" dirty="0" smtClean="0">
                <a:effectLst>
                  <a:outerShdw blurRad="38100" dist="38100" dir="2700000" algn="tl">
                    <a:srgbClr val="000000">
                      <a:alpha val="43137"/>
                    </a:srgbClr>
                  </a:outerShdw>
                </a:effectLst>
              </a:rPr>
              <a:t> will remain with you</a:t>
            </a:r>
          </a:p>
          <a:p>
            <a:pPr lvl="1"/>
            <a:r>
              <a:rPr lang="en-US" b="1" i="1" u="sng" dirty="0" smtClean="0">
                <a:effectLst>
                  <a:outerShdw blurRad="38100" dist="38100" dir="2700000" algn="tl">
                    <a:srgbClr val="000000">
                      <a:alpha val="43137"/>
                    </a:srgbClr>
                  </a:outerShdw>
                </a:effectLst>
              </a:rPr>
              <a:t>In order that </a:t>
            </a:r>
            <a:r>
              <a:rPr lang="en-US" b="1" i="1" dirty="0" smtClean="0">
                <a:effectLst>
                  <a:outerShdw blurRad="38100" dist="38100" dir="2700000" algn="tl">
                    <a:srgbClr val="000000">
                      <a:alpha val="43137"/>
                    </a:srgbClr>
                  </a:outerShdw>
                </a:effectLst>
              </a:rPr>
              <a:t>you may progress and rejoice in the faith</a:t>
            </a:r>
          </a:p>
          <a:p>
            <a:pPr>
              <a:buNone/>
            </a:pPr>
            <a:endParaRPr lang="en-US"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371600"/>
            <a:ext cx="8229600" cy="4953000"/>
          </a:xfrm>
        </p:spPr>
        <p:txBody>
          <a:bodyPr>
            <a:normAutofit fontScale="92500" lnSpcReduction="10000"/>
          </a:bodyPr>
          <a:lstStyle/>
          <a:p>
            <a:r>
              <a:rPr lang="en-US" b="1" dirty="0" smtClean="0">
                <a:effectLst>
                  <a:outerShdw blurRad="38100" dist="38100" dir="2700000" algn="tl">
                    <a:srgbClr val="000000">
                      <a:alpha val="43137"/>
                    </a:srgbClr>
                  </a:outerShdw>
                </a:effectLst>
              </a:rPr>
              <a:t>The pattern of a cruciform life in Paul’s life (1 Corinthians 9)</a:t>
            </a:r>
          </a:p>
          <a:p>
            <a:pPr lvl="1"/>
            <a:r>
              <a:rPr lang="en-US" b="1" i="1" dirty="0" smtClean="0">
                <a:effectLst>
                  <a:outerShdw blurRad="38100" dist="38100" dir="2700000" algn="tl">
                    <a:srgbClr val="000000">
                      <a:alpha val="43137"/>
                    </a:srgbClr>
                  </a:outerShdw>
                </a:effectLst>
              </a:rPr>
              <a:t>Although I have a right to receive wages for my work in the Gospel… (v. 1-14)</a:t>
            </a:r>
          </a:p>
          <a:p>
            <a:pPr lvl="1"/>
            <a:r>
              <a:rPr lang="en-US" b="1" i="1" dirty="0" smtClean="0">
                <a:effectLst>
                  <a:outerShdw blurRad="38100" dist="38100" dir="2700000" algn="tl">
                    <a:srgbClr val="000000">
                      <a:alpha val="43137"/>
                    </a:srgbClr>
                  </a:outerShdw>
                </a:effectLst>
              </a:rPr>
              <a:t>I will not use it… I will not make full use of my right in the Gospel… (v. 15, 18)</a:t>
            </a:r>
          </a:p>
          <a:p>
            <a:pPr lvl="1"/>
            <a:r>
              <a:rPr lang="en-US" b="1" i="1" dirty="0" smtClean="0">
                <a:effectLst>
                  <a:outerShdw blurRad="38100" dist="38100" dir="2700000" algn="tl">
                    <a:srgbClr val="000000">
                      <a:alpha val="43137"/>
                    </a:srgbClr>
                  </a:outerShdw>
                </a:effectLst>
              </a:rPr>
              <a:t>So that I might win more (v. 19)</a:t>
            </a:r>
          </a:p>
          <a:p>
            <a:r>
              <a:rPr lang="en-US" b="1" dirty="0" smtClean="0">
                <a:effectLst>
                  <a:outerShdw blurRad="38100" dist="38100" dir="2700000" algn="tl">
                    <a:srgbClr val="000000">
                      <a:alpha val="43137"/>
                    </a:srgbClr>
                  </a:outerShdw>
                </a:effectLst>
              </a:rPr>
              <a:t>How would these principles affect the eating of meat offered to idols in Corinth?</a:t>
            </a:r>
          </a:p>
          <a:p>
            <a:r>
              <a:rPr lang="en-US" b="1" dirty="0" smtClean="0">
                <a:effectLst>
                  <a:outerShdw blurRad="38100" dist="38100" dir="2700000" algn="tl">
                    <a:srgbClr val="000000">
                      <a:alpha val="43137"/>
                    </a:srgbClr>
                  </a:outerShdw>
                </a:effectLst>
              </a:rPr>
              <a:t>How would they affect the use of any liberty that might cause others to stumble?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Take Up Your Cross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371600"/>
            <a:ext cx="8229600" cy="4953000"/>
          </a:xfrm>
        </p:spPr>
        <p:txBody>
          <a:bodyPr>
            <a:normAutofit/>
          </a:bodyPr>
          <a:lstStyle/>
          <a:p>
            <a:r>
              <a:rPr lang="en-US" b="1" dirty="0" smtClean="0">
                <a:effectLst>
                  <a:outerShdw blurRad="38100" dist="38100" dir="2700000" algn="tl">
                    <a:srgbClr val="000000">
                      <a:alpha val="43137"/>
                    </a:srgbClr>
                  </a:outerShdw>
                </a:effectLst>
              </a:rPr>
              <a:t>We must humble ourselves</a:t>
            </a:r>
          </a:p>
          <a:p>
            <a:r>
              <a:rPr lang="en-US" b="1" dirty="0" smtClean="0">
                <a:effectLst>
                  <a:outerShdw blurRad="38100" dist="38100" dir="2700000" algn="tl">
                    <a:srgbClr val="000000">
                      <a:alpha val="43137"/>
                    </a:srgbClr>
                  </a:outerShdw>
                </a:effectLst>
              </a:rPr>
              <a:t>We must be obedient in all things</a:t>
            </a:r>
          </a:p>
          <a:p>
            <a:r>
              <a:rPr lang="en-US" b="1" dirty="0" smtClean="0">
                <a:effectLst>
                  <a:outerShdw blurRad="38100" dist="38100" dir="2700000" algn="tl">
                    <a:srgbClr val="000000">
                      <a:alpha val="43137"/>
                    </a:srgbClr>
                  </a:outerShdw>
                </a:effectLst>
              </a:rPr>
              <a:t>We must learn to be servants</a:t>
            </a:r>
          </a:p>
          <a:p>
            <a:r>
              <a:rPr lang="en-US" b="1" dirty="0" smtClean="0">
                <a:effectLst>
                  <a:outerShdw blurRad="38100" dist="38100" dir="2700000" algn="tl">
                    <a:srgbClr val="000000">
                      <a:alpha val="43137"/>
                    </a:srgbClr>
                  </a:outerShdw>
                </a:effectLst>
              </a:rPr>
              <a:t>We must be willing to suffer</a:t>
            </a:r>
          </a:p>
          <a:p>
            <a:r>
              <a:rPr lang="en-US" b="1" dirty="0" smtClean="0">
                <a:effectLst>
                  <a:outerShdw blurRad="38100" dist="38100" dir="2700000" algn="tl">
                    <a:srgbClr val="000000">
                      <a:alpha val="43137"/>
                    </a:srgbClr>
                  </a:outerShdw>
                </a:effectLst>
              </a:rPr>
              <a:t>We must accept the shame of the cross</a:t>
            </a:r>
          </a:p>
          <a:p>
            <a:r>
              <a:rPr lang="en-US" b="1" dirty="0" smtClean="0">
                <a:effectLst>
                  <a:outerShdw blurRad="38100" dist="38100" dir="2700000" algn="tl">
                    <a:srgbClr val="000000">
                      <a:alpha val="43137"/>
                    </a:srgbClr>
                  </a:outerShdw>
                </a:effectLst>
              </a:rPr>
              <a:t>We must be crucified to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389</Words>
  <Application>Microsoft Office PowerPoint</Application>
  <PresentationFormat>On-screen Show (4:3)</PresentationFormat>
  <Paragraphs>48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Take Up Your Cross </vt:lpstr>
      <vt:lpstr>Take Up Your Cross </vt:lpstr>
      <vt:lpstr>Take Up Your Cross </vt:lpstr>
      <vt:lpstr>Take Up Your Cross </vt:lpstr>
      <vt:lpstr>Take Up Your Cross </vt:lpstr>
      <vt:lpstr>Take Up Your Cross </vt:lpstr>
      <vt:lpstr>Take Up Your Cross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Up Your Cross</dc:title>
  <dc:creator>Bob Hutto</dc:creator>
  <cp:lastModifiedBy>Bob Hutto</cp:lastModifiedBy>
  <cp:revision>13</cp:revision>
  <dcterms:created xsi:type="dcterms:W3CDTF">2008-10-27T18:24:18Z</dcterms:created>
  <dcterms:modified xsi:type="dcterms:W3CDTF">2009-05-31T12:25:32Z</dcterms:modified>
</cp:coreProperties>
</file>