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15" r:id="rId3"/>
    <p:sldId id="297" r:id="rId4"/>
    <p:sldId id="298" r:id="rId5"/>
    <p:sldId id="299" r:id="rId6"/>
    <p:sldId id="300" r:id="rId7"/>
    <p:sldId id="301" r:id="rId8"/>
    <p:sldId id="302" r:id="rId9"/>
    <p:sldId id="303" r:id="rId10"/>
    <p:sldId id="317" r:id="rId11"/>
    <p:sldId id="316" r:id="rId12"/>
    <p:sldId id="318" r:id="rId13"/>
    <p:sldId id="320"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14" r:id="rId30"/>
    <p:sldId id="273" r:id="rId31"/>
    <p:sldId id="274" r:id="rId32"/>
    <p:sldId id="312" r:id="rId33"/>
    <p:sldId id="276" r:id="rId34"/>
    <p:sldId id="277"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6" r:id="rId48"/>
    <p:sldId id="292" r:id="rId49"/>
    <p:sldId id="308" r:id="rId50"/>
    <p:sldId id="31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72"/>
      </p:cViewPr>
      <p:guideLst>
        <p:guide orient="horz" pos="2160"/>
        <p:guide pos="2880"/>
      </p:guideLst>
    </p:cSldViewPr>
  </p:slideViewPr>
  <p:notesTextViewPr>
    <p:cViewPr>
      <p:scale>
        <a:sx n="1" d="1"/>
        <a:sy n="1" d="1"/>
      </p:scale>
      <p:origin x="0" y="0"/>
    </p:cViewPr>
  </p:notesTextViewPr>
  <p:sorterViewPr>
    <p:cViewPr>
      <p:scale>
        <a:sx n="100" d="100"/>
        <a:sy n="100" d="100"/>
      </p:scale>
      <p:origin x="0" y="41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CA7EFE-E4D4-4FB3-8F2A-5D27584EDD00}"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301D7-188D-4EBD-B2A9-B14041ADBECB}" type="slidenum">
              <a:rPr lang="en-US" smtClean="0"/>
              <a:t>‹#›</a:t>
            </a:fld>
            <a:endParaRPr lang="en-US"/>
          </a:p>
        </p:txBody>
      </p:sp>
    </p:spTree>
    <p:extLst>
      <p:ext uri="{BB962C8B-B14F-4D97-AF65-F5344CB8AC3E}">
        <p14:creationId xmlns:p14="http://schemas.microsoft.com/office/powerpoint/2010/main" val="175558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CA7EFE-E4D4-4FB3-8F2A-5D27584EDD00}"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301D7-188D-4EBD-B2A9-B14041ADBECB}" type="slidenum">
              <a:rPr lang="en-US" smtClean="0"/>
              <a:t>‹#›</a:t>
            </a:fld>
            <a:endParaRPr lang="en-US"/>
          </a:p>
        </p:txBody>
      </p:sp>
    </p:spTree>
    <p:extLst>
      <p:ext uri="{BB962C8B-B14F-4D97-AF65-F5344CB8AC3E}">
        <p14:creationId xmlns:p14="http://schemas.microsoft.com/office/powerpoint/2010/main" val="3550266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CA7EFE-E4D4-4FB3-8F2A-5D27584EDD00}"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301D7-188D-4EBD-B2A9-B14041ADBECB}" type="slidenum">
              <a:rPr lang="en-US" smtClean="0"/>
              <a:t>‹#›</a:t>
            </a:fld>
            <a:endParaRPr lang="en-US"/>
          </a:p>
        </p:txBody>
      </p:sp>
    </p:spTree>
    <p:extLst>
      <p:ext uri="{BB962C8B-B14F-4D97-AF65-F5344CB8AC3E}">
        <p14:creationId xmlns:p14="http://schemas.microsoft.com/office/powerpoint/2010/main" val="1052376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3FA924-3D65-4E6B-ADA5-1979F96225D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0475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1165396-3130-46CB-AFF7-BEF423CED9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551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07AC8B-2BAB-499F-9618-08E222B874B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797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D6C76B5-35A7-447F-AC81-4D82097129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2618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16F42F8-7979-4661-9862-C7F2B9A9A7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3088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A99CFE2-F1CF-4337-9B3A-B53879F271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8381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D2C7AAB-576E-4D70-9688-48758E258E7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3422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46FC9FC-B1A8-4957-9A7F-8DF2F20EF1A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40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CA7EFE-E4D4-4FB3-8F2A-5D27584EDD00}"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301D7-188D-4EBD-B2A9-B14041ADBECB}" type="slidenum">
              <a:rPr lang="en-US" smtClean="0"/>
              <a:t>‹#›</a:t>
            </a:fld>
            <a:endParaRPr lang="en-US"/>
          </a:p>
        </p:txBody>
      </p:sp>
    </p:spTree>
    <p:extLst>
      <p:ext uri="{BB962C8B-B14F-4D97-AF65-F5344CB8AC3E}">
        <p14:creationId xmlns:p14="http://schemas.microsoft.com/office/powerpoint/2010/main" val="1365914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4D452E8-27F6-4A71-B6A9-07242B6610F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7395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55F653E-A180-457D-96AE-2AA4989509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9395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ACC295-2B9A-4B45-9B70-D19FD07BDC2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580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CA7EFE-E4D4-4FB3-8F2A-5D27584EDD00}"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301D7-188D-4EBD-B2A9-B14041ADBECB}" type="slidenum">
              <a:rPr lang="en-US" smtClean="0"/>
              <a:t>‹#›</a:t>
            </a:fld>
            <a:endParaRPr lang="en-US"/>
          </a:p>
        </p:txBody>
      </p:sp>
    </p:spTree>
    <p:extLst>
      <p:ext uri="{BB962C8B-B14F-4D97-AF65-F5344CB8AC3E}">
        <p14:creationId xmlns:p14="http://schemas.microsoft.com/office/powerpoint/2010/main" val="171276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CA7EFE-E4D4-4FB3-8F2A-5D27584EDD00}"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301D7-188D-4EBD-B2A9-B14041ADBECB}" type="slidenum">
              <a:rPr lang="en-US" smtClean="0"/>
              <a:t>‹#›</a:t>
            </a:fld>
            <a:endParaRPr lang="en-US"/>
          </a:p>
        </p:txBody>
      </p:sp>
    </p:spTree>
    <p:extLst>
      <p:ext uri="{BB962C8B-B14F-4D97-AF65-F5344CB8AC3E}">
        <p14:creationId xmlns:p14="http://schemas.microsoft.com/office/powerpoint/2010/main" val="345703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CA7EFE-E4D4-4FB3-8F2A-5D27584EDD00}" type="datetimeFigureOut">
              <a:rPr lang="en-US" smtClean="0"/>
              <a:t>4/18/2017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B301D7-188D-4EBD-B2A9-B14041ADBECB}" type="slidenum">
              <a:rPr lang="en-US" smtClean="0"/>
              <a:t>‹#›</a:t>
            </a:fld>
            <a:endParaRPr lang="en-US"/>
          </a:p>
        </p:txBody>
      </p:sp>
    </p:spTree>
    <p:extLst>
      <p:ext uri="{BB962C8B-B14F-4D97-AF65-F5344CB8AC3E}">
        <p14:creationId xmlns:p14="http://schemas.microsoft.com/office/powerpoint/2010/main" val="937737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CA7EFE-E4D4-4FB3-8F2A-5D27584EDD00}" type="datetimeFigureOut">
              <a:rPr lang="en-US" smtClean="0"/>
              <a:t>4/18/2017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B301D7-188D-4EBD-B2A9-B14041ADBECB}" type="slidenum">
              <a:rPr lang="en-US" smtClean="0"/>
              <a:t>‹#›</a:t>
            </a:fld>
            <a:endParaRPr lang="en-US"/>
          </a:p>
        </p:txBody>
      </p:sp>
    </p:spTree>
    <p:extLst>
      <p:ext uri="{BB962C8B-B14F-4D97-AF65-F5344CB8AC3E}">
        <p14:creationId xmlns:p14="http://schemas.microsoft.com/office/powerpoint/2010/main" val="3361684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A7EFE-E4D4-4FB3-8F2A-5D27584EDD00}" type="datetimeFigureOut">
              <a:rPr lang="en-US" smtClean="0"/>
              <a:t>4/18/2017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B301D7-188D-4EBD-B2A9-B14041ADBECB}" type="slidenum">
              <a:rPr lang="en-US" smtClean="0"/>
              <a:t>‹#›</a:t>
            </a:fld>
            <a:endParaRPr lang="en-US"/>
          </a:p>
        </p:txBody>
      </p:sp>
    </p:spTree>
    <p:extLst>
      <p:ext uri="{BB962C8B-B14F-4D97-AF65-F5344CB8AC3E}">
        <p14:creationId xmlns:p14="http://schemas.microsoft.com/office/powerpoint/2010/main" val="2651254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CA7EFE-E4D4-4FB3-8F2A-5D27584EDD00}"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301D7-188D-4EBD-B2A9-B14041ADBECB}" type="slidenum">
              <a:rPr lang="en-US" smtClean="0"/>
              <a:t>‹#›</a:t>
            </a:fld>
            <a:endParaRPr lang="en-US"/>
          </a:p>
        </p:txBody>
      </p:sp>
    </p:spTree>
    <p:extLst>
      <p:ext uri="{BB962C8B-B14F-4D97-AF65-F5344CB8AC3E}">
        <p14:creationId xmlns:p14="http://schemas.microsoft.com/office/powerpoint/2010/main" val="3931532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CA7EFE-E4D4-4FB3-8F2A-5D27584EDD00}"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301D7-188D-4EBD-B2A9-B14041ADBECB}" type="slidenum">
              <a:rPr lang="en-US" smtClean="0"/>
              <a:t>‹#›</a:t>
            </a:fld>
            <a:endParaRPr lang="en-US"/>
          </a:p>
        </p:txBody>
      </p:sp>
    </p:spTree>
    <p:extLst>
      <p:ext uri="{BB962C8B-B14F-4D97-AF65-F5344CB8AC3E}">
        <p14:creationId xmlns:p14="http://schemas.microsoft.com/office/powerpoint/2010/main" val="4122532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A7EFE-E4D4-4FB3-8F2A-5D27584EDD00}" type="datetimeFigureOut">
              <a:rPr lang="en-US" smtClean="0"/>
              <a:t>4/18/2017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301D7-188D-4EBD-B2A9-B14041ADBECB}" type="slidenum">
              <a:rPr lang="en-US" smtClean="0"/>
              <a:t>‹#›</a:t>
            </a:fld>
            <a:endParaRPr lang="en-US"/>
          </a:p>
        </p:txBody>
      </p:sp>
    </p:spTree>
    <p:extLst>
      <p:ext uri="{BB962C8B-B14F-4D97-AF65-F5344CB8AC3E}">
        <p14:creationId xmlns:p14="http://schemas.microsoft.com/office/powerpoint/2010/main" val="1734570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353B1BBC-BC62-4DFE-9AEA-6B97D1F635AE}"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794704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522434" y="1701009"/>
            <a:ext cx="5063586" cy="2718591"/>
          </a:xfrm>
          <a:prstGeom prst="rect">
            <a:avLst/>
          </a:prstGeom>
        </p:spPr>
        <p:txBody>
          <a:bodyPr wrap="square">
            <a:spAutoFit/>
          </a:bodyPr>
          <a:lstStyle/>
          <a:p>
            <a:r>
              <a:rPr lang="en-US" sz="2800" baseline="30000" dirty="0">
                <a:solidFill>
                  <a:schemeClr val="bg1"/>
                </a:solidFill>
                <a:latin typeface="Palatino Linotype" panose="02040502050505030304" pitchFamily="18" charset="0"/>
              </a:rPr>
              <a:t>14 </a:t>
            </a:r>
            <a:r>
              <a:rPr lang="en-US" sz="2800" dirty="0">
                <a:solidFill>
                  <a:schemeClr val="bg1"/>
                </a:solidFill>
                <a:latin typeface="Palatino Linotype" panose="02040502050505030304" pitchFamily="18" charset="0"/>
              </a:rPr>
              <a:t>“Now I have come to give you an understanding of what will happen to your people in the latter days, for the vision pertains to the days yet future.”</a:t>
            </a:r>
          </a:p>
        </p:txBody>
      </p:sp>
      <p:sp>
        <p:nvSpPr>
          <p:cNvPr id="5" name="Rectangle 4"/>
          <p:cNvSpPr/>
          <p:nvPr/>
        </p:nvSpPr>
        <p:spPr>
          <a:xfrm>
            <a:off x="0" y="0"/>
            <a:ext cx="9144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ETDS 2017</a:t>
            </a:r>
          </a:p>
          <a:p>
            <a:pPr algn="ctr"/>
            <a:r>
              <a:rPr lang="en-US" sz="4000" b="1" dirty="0">
                <a:solidFill>
                  <a:schemeClr val="tx1"/>
                </a:solidFill>
              </a:rPr>
              <a:t>Daniel 10:1-11:35</a:t>
            </a:r>
          </a:p>
        </p:txBody>
      </p:sp>
      <p:sp>
        <p:nvSpPr>
          <p:cNvPr id="6" name="Rectangle 5"/>
          <p:cNvSpPr/>
          <p:nvPr/>
        </p:nvSpPr>
        <p:spPr>
          <a:xfrm>
            <a:off x="228600" y="2677180"/>
            <a:ext cx="2196435" cy="646331"/>
          </a:xfrm>
          <a:prstGeom prst="rect">
            <a:avLst/>
          </a:prstGeom>
        </p:spPr>
        <p:txBody>
          <a:bodyPr wrap="none">
            <a:spAutoFit/>
          </a:bodyPr>
          <a:lstStyle/>
          <a:p>
            <a:r>
              <a:rPr lang="en-US" sz="3600" b="1" dirty="0">
                <a:solidFill>
                  <a:prstClr val="white"/>
                </a:solidFill>
                <a:latin typeface="Palatino Linotype" panose="02040502050505030304" pitchFamily="18" charset="0"/>
              </a:rPr>
              <a:t>Daniel 10</a:t>
            </a:r>
            <a:endParaRPr lang="en-US" sz="2400" dirty="0"/>
          </a:p>
        </p:txBody>
      </p:sp>
      <p:sp>
        <p:nvSpPr>
          <p:cNvPr id="7" name="Rectangle 6"/>
          <p:cNvSpPr/>
          <p:nvPr/>
        </p:nvSpPr>
        <p:spPr>
          <a:xfrm>
            <a:off x="228600" y="5068669"/>
            <a:ext cx="2811988" cy="646331"/>
          </a:xfrm>
          <a:prstGeom prst="rect">
            <a:avLst/>
          </a:prstGeom>
        </p:spPr>
        <p:txBody>
          <a:bodyPr wrap="none">
            <a:spAutoFit/>
          </a:bodyPr>
          <a:lstStyle/>
          <a:p>
            <a:r>
              <a:rPr lang="en-US" sz="3600" b="1" dirty="0">
                <a:solidFill>
                  <a:prstClr val="white"/>
                </a:solidFill>
                <a:latin typeface="Palatino Linotype" panose="02040502050505030304" pitchFamily="18" charset="0"/>
              </a:rPr>
              <a:t>Daniel 11-12</a:t>
            </a:r>
            <a:endParaRPr lang="en-US" sz="2400" dirty="0"/>
          </a:p>
        </p:txBody>
      </p:sp>
      <p:sp>
        <p:nvSpPr>
          <p:cNvPr id="8" name="Rectangle 7"/>
          <p:cNvSpPr/>
          <p:nvPr/>
        </p:nvSpPr>
        <p:spPr>
          <a:xfrm>
            <a:off x="3537156" y="5149644"/>
            <a:ext cx="4572000" cy="523220"/>
          </a:xfrm>
          <a:prstGeom prst="rect">
            <a:avLst/>
          </a:prstGeom>
        </p:spPr>
        <p:txBody>
          <a:bodyPr>
            <a:spAutoFit/>
          </a:bodyPr>
          <a:lstStyle/>
          <a:p>
            <a:r>
              <a:rPr lang="en-US" sz="2800" dirty="0">
                <a:solidFill>
                  <a:schemeClr val="bg1"/>
                </a:solidFill>
                <a:latin typeface="Palatino Linotype" panose="02040502050505030304" pitchFamily="18" charset="0"/>
              </a:rPr>
              <a:t>what will happen</a:t>
            </a:r>
            <a:endParaRPr lang="en-US" sz="2800" dirty="0"/>
          </a:p>
        </p:txBody>
      </p:sp>
    </p:spTree>
    <p:extLst>
      <p:ext uri="{BB962C8B-B14F-4D97-AF65-F5344CB8AC3E}">
        <p14:creationId xmlns:p14="http://schemas.microsoft.com/office/powerpoint/2010/main" val="297095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3124200" y="838200"/>
            <a:ext cx="2667718" cy="646331"/>
          </a:xfrm>
          <a:prstGeom prst="rect">
            <a:avLst/>
          </a:prstGeom>
        </p:spPr>
        <p:txBody>
          <a:bodyPr wrap="none">
            <a:spAutoFit/>
          </a:bodyPr>
          <a:lstStyle/>
          <a:p>
            <a:r>
              <a:rPr lang="en-US" sz="3600" b="1" dirty="0">
                <a:solidFill>
                  <a:prstClr val="white"/>
                </a:solidFill>
                <a:latin typeface="Georgia" panose="02040502050405020303" pitchFamily="18" charset="0"/>
              </a:rPr>
              <a:t>Two Tasks</a:t>
            </a:r>
            <a:endParaRPr lang="en-US" sz="2400" dirty="0">
              <a:latin typeface="Georgia" panose="02040502050405020303" pitchFamily="18" charset="0"/>
            </a:endParaRPr>
          </a:p>
        </p:txBody>
      </p:sp>
      <p:sp>
        <p:nvSpPr>
          <p:cNvPr id="10" name="Rectangle 9"/>
          <p:cNvSpPr/>
          <p:nvPr/>
        </p:nvSpPr>
        <p:spPr>
          <a:xfrm>
            <a:off x="307697" y="2133600"/>
            <a:ext cx="8531503" cy="2308324"/>
          </a:xfrm>
          <a:prstGeom prst="rect">
            <a:avLst/>
          </a:prstGeom>
        </p:spPr>
        <p:txBody>
          <a:bodyPr wrap="none">
            <a:spAutoFit/>
          </a:bodyPr>
          <a:lstStyle/>
          <a:p>
            <a:pPr marL="571500" indent="-571500">
              <a:lnSpc>
                <a:spcPct val="200000"/>
              </a:lnSpc>
              <a:buFont typeface="Arial" panose="020B0604020202020204" pitchFamily="34" charset="0"/>
              <a:buChar char="•"/>
            </a:pPr>
            <a:r>
              <a:rPr lang="en-US" sz="3600" b="1" dirty="0">
                <a:solidFill>
                  <a:prstClr val="white"/>
                </a:solidFill>
                <a:latin typeface="Palatino Linotype" panose="02040502050505030304" pitchFamily="18" charset="0"/>
              </a:rPr>
              <a:t>Angels of Kingdoms</a:t>
            </a:r>
          </a:p>
          <a:p>
            <a:pPr marL="571500" indent="-571500">
              <a:lnSpc>
                <a:spcPct val="200000"/>
              </a:lnSpc>
              <a:buFont typeface="Arial" panose="020B0604020202020204" pitchFamily="34" charset="0"/>
              <a:buChar char="•"/>
            </a:pPr>
            <a:r>
              <a:rPr lang="en-US" sz="3600" b="1" dirty="0">
                <a:solidFill>
                  <a:prstClr val="white"/>
                </a:solidFill>
                <a:latin typeface="Palatino Linotype" panose="02040502050505030304" pitchFamily="18" charset="0"/>
              </a:rPr>
              <a:t>A Correlation of History &amp; Daniel 11</a:t>
            </a:r>
            <a:endParaRPr lang="en-US" sz="2400" dirty="0">
              <a:latin typeface="Palatino Linotype" panose="02040502050505030304" pitchFamily="18" charset="0"/>
            </a:endParaRPr>
          </a:p>
        </p:txBody>
      </p:sp>
    </p:spTree>
    <p:extLst>
      <p:ext uri="{BB962C8B-B14F-4D97-AF65-F5344CB8AC3E}">
        <p14:creationId xmlns:p14="http://schemas.microsoft.com/office/powerpoint/2010/main" val="212104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3124200" y="838200"/>
            <a:ext cx="2667718" cy="646331"/>
          </a:xfrm>
          <a:prstGeom prst="rect">
            <a:avLst/>
          </a:prstGeom>
        </p:spPr>
        <p:txBody>
          <a:bodyPr wrap="none">
            <a:spAutoFit/>
          </a:bodyPr>
          <a:lstStyle/>
          <a:p>
            <a:r>
              <a:rPr lang="en-US" sz="3600" b="1" dirty="0">
                <a:solidFill>
                  <a:prstClr val="white"/>
                </a:solidFill>
                <a:latin typeface="Georgia" panose="02040502050405020303" pitchFamily="18" charset="0"/>
              </a:rPr>
              <a:t>Two Tasks</a:t>
            </a:r>
            <a:endParaRPr lang="en-US" sz="2400" dirty="0">
              <a:latin typeface="Georgia" panose="02040502050405020303" pitchFamily="18" charset="0"/>
            </a:endParaRPr>
          </a:p>
        </p:txBody>
      </p:sp>
      <p:sp>
        <p:nvSpPr>
          <p:cNvPr id="10" name="Rectangle 9"/>
          <p:cNvSpPr/>
          <p:nvPr/>
        </p:nvSpPr>
        <p:spPr>
          <a:xfrm>
            <a:off x="307697" y="2133600"/>
            <a:ext cx="5118709" cy="1046248"/>
          </a:xfrm>
          <a:prstGeom prst="rect">
            <a:avLst/>
          </a:prstGeom>
        </p:spPr>
        <p:txBody>
          <a:bodyPr wrap="none">
            <a:spAutoFit/>
          </a:bodyPr>
          <a:lstStyle/>
          <a:p>
            <a:pPr marL="571500" indent="-571500">
              <a:lnSpc>
                <a:spcPct val="200000"/>
              </a:lnSpc>
              <a:buFont typeface="Arial" panose="020B0604020202020204" pitchFamily="34" charset="0"/>
              <a:buChar char="•"/>
            </a:pPr>
            <a:r>
              <a:rPr lang="en-US" sz="3600" b="1" dirty="0">
                <a:solidFill>
                  <a:prstClr val="white"/>
                </a:solidFill>
                <a:latin typeface="Palatino Linotype" panose="02040502050505030304" pitchFamily="18" charset="0"/>
              </a:rPr>
              <a:t>Angels of Kingdoms</a:t>
            </a:r>
          </a:p>
        </p:txBody>
      </p:sp>
    </p:spTree>
    <p:extLst>
      <p:ext uri="{BB962C8B-B14F-4D97-AF65-F5344CB8AC3E}">
        <p14:creationId xmlns:p14="http://schemas.microsoft.com/office/powerpoint/2010/main" val="3991418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17233" y="337602"/>
            <a:ext cx="8909535" cy="5632311"/>
          </a:xfrm>
          <a:prstGeom prst="rect">
            <a:avLst/>
          </a:prstGeom>
        </p:spPr>
        <p:txBody>
          <a:bodyPr>
            <a:spAutoFit/>
          </a:bodyPr>
          <a:lstStyle/>
          <a:p>
            <a:r>
              <a:rPr lang="en-US" sz="2400" b="1" dirty="0">
                <a:solidFill>
                  <a:schemeClr val="bg1"/>
                </a:solidFill>
              </a:rPr>
              <a:t>The heavenly being in Daniel 10:5–6</a:t>
            </a:r>
          </a:p>
          <a:p>
            <a:pPr marL="800100" lvl="1" indent="-342900">
              <a:buFont typeface="Arial" panose="020B0604020202020204" pitchFamily="34" charset="0"/>
              <a:buChar char="•"/>
            </a:pPr>
            <a:r>
              <a:rPr lang="en-US" sz="2400" b="1" dirty="0">
                <a:solidFill>
                  <a:schemeClr val="bg1"/>
                </a:solidFill>
              </a:rPr>
              <a:t>delayed by </a:t>
            </a:r>
            <a:r>
              <a:rPr lang="en-US" sz="2400" b="1" i="1" dirty="0">
                <a:solidFill>
                  <a:schemeClr val="bg1"/>
                </a:solidFill>
                <a:latin typeface="Palatino Linotype" panose="02040502050505030304" pitchFamily="18" charset="0"/>
              </a:rPr>
              <a:t>“the prince of the kingdom of Persia” </a:t>
            </a:r>
            <a:r>
              <a:rPr lang="en-US" sz="2400" b="1" dirty="0">
                <a:solidFill>
                  <a:schemeClr val="bg1"/>
                </a:solidFill>
              </a:rPr>
              <a:t>(10:13)</a:t>
            </a:r>
          </a:p>
          <a:p>
            <a:pPr marL="800100" lvl="1" indent="-342900">
              <a:buFont typeface="Arial" panose="020B0604020202020204" pitchFamily="34" charset="0"/>
              <a:buChar char="•"/>
            </a:pPr>
            <a:r>
              <a:rPr lang="en-US" sz="2400" b="1" dirty="0">
                <a:solidFill>
                  <a:schemeClr val="bg1"/>
                </a:solidFill>
              </a:rPr>
              <a:t>aided by Michael, </a:t>
            </a:r>
            <a:r>
              <a:rPr lang="en-US" sz="2400" b="1" i="1" dirty="0">
                <a:solidFill>
                  <a:schemeClr val="bg1"/>
                </a:solidFill>
                <a:latin typeface="Palatino Linotype" panose="02040502050505030304" pitchFamily="18" charset="0"/>
              </a:rPr>
              <a:t>“one of the chief princes.” </a:t>
            </a:r>
            <a:r>
              <a:rPr lang="en-US" sz="2400" b="1" dirty="0">
                <a:solidFill>
                  <a:schemeClr val="bg1"/>
                </a:solidFill>
              </a:rPr>
              <a:t>(10:13)</a:t>
            </a:r>
          </a:p>
          <a:p>
            <a:pPr marL="800100" lvl="1" indent="-342900">
              <a:buFont typeface="Arial" panose="020B0604020202020204" pitchFamily="34" charset="0"/>
              <a:buChar char="•"/>
            </a:pPr>
            <a:r>
              <a:rPr lang="en-US" sz="2400" b="1" i="1" dirty="0">
                <a:solidFill>
                  <a:schemeClr val="bg1"/>
                </a:solidFill>
                <a:latin typeface="Palatino Linotype" panose="02040502050505030304" pitchFamily="18" charset="0"/>
              </a:rPr>
              <a:t>“The prince of Greece is about to come” </a:t>
            </a:r>
            <a:r>
              <a:rPr lang="en-US" sz="2400" b="1" dirty="0">
                <a:solidFill>
                  <a:schemeClr val="bg1"/>
                </a:solidFill>
              </a:rPr>
              <a:t>(10:20).</a:t>
            </a:r>
          </a:p>
          <a:p>
            <a:endParaRPr lang="en-US" sz="2400" b="1" dirty="0">
              <a:solidFill>
                <a:schemeClr val="bg1"/>
              </a:solidFill>
            </a:endParaRPr>
          </a:p>
          <a:p>
            <a:r>
              <a:rPr lang="en-US" sz="2400" b="1" dirty="0">
                <a:solidFill>
                  <a:schemeClr val="bg1"/>
                </a:solidFill>
              </a:rPr>
              <a:t>Michael is Israel’s prince (10:21).</a:t>
            </a:r>
          </a:p>
          <a:p>
            <a:pPr marL="800100" lvl="1" indent="-342900">
              <a:buFont typeface="Arial" panose="020B0604020202020204" pitchFamily="34" charset="0"/>
              <a:buChar char="•"/>
            </a:pPr>
            <a:r>
              <a:rPr lang="en-US" sz="2400" b="1" dirty="0">
                <a:solidFill>
                  <a:schemeClr val="bg1"/>
                </a:solidFill>
              </a:rPr>
              <a:t>In the phrase “your prince,” the word “your” is plural.</a:t>
            </a:r>
          </a:p>
          <a:p>
            <a:pPr marL="800100" lvl="1" indent="-342900">
              <a:buFont typeface="Arial" panose="020B0604020202020204" pitchFamily="34" charset="0"/>
              <a:buChar char="•"/>
            </a:pPr>
            <a:r>
              <a:rPr lang="en-US" sz="2400" b="1" dirty="0">
                <a:solidFill>
                  <a:schemeClr val="bg1"/>
                </a:solidFill>
              </a:rPr>
              <a:t>Dan. 12:1: </a:t>
            </a:r>
            <a:r>
              <a:rPr lang="en-US" sz="2400" b="1" dirty="0">
                <a:solidFill>
                  <a:schemeClr val="bg1"/>
                </a:solidFill>
                <a:latin typeface="Palatino Linotype" panose="02040502050505030304" pitchFamily="18" charset="0"/>
              </a:rPr>
              <a:t>“</a:t>
            </a:r>
            <a:r>
              <a:rPr lang="en-US" sz="2400" b="1" i="1" dirty="0">
                <a:solidFill>
                  <a:schemeClr val="bg1"/>
                </a:solidFill>
                <a:latin typeface="Palatino Linotype" panose="02040502050505030304" pitchFamily="18" charset="0"/>
              </a:rPr>
              <a:t>Michael, the great prince, who stands guard over the sons of your people</a:t>
            </a:r>
            <a:r>
              <a:rPr lang="en-US" sz="2400" b="1" dirty="0">
                <a:solidFill>
                  <a:schemeClr val="bg1"/>
                </a:solidFill>
                <a:latin typeface="Palatino Linotype" panose="02040502050505030304" pitchFamily="18" charset="0"/>
              </a:rPr>
              <a:t>.”</a:t>
            </a:r>
          </a:p>
          <a:p>
            <a:pPr marL="800100" lvl="1" indent="-342900">
              <a:buFont typeface="Arial" panose="020B0604020202020204" pitchFamily="34" charset="0"/>
              <a:buChar char="•"/>
            </a:pPr>
            <a:r>
              <a:rPr lang="en-US" sz="2400" b="1" dirty="0">
                <a:solidFill>
                  <a:schemeClr val="bg1"/>
                </a:solidFill>
              </a:rPr>
              <a:t>Michael came to the assist the one described in Dan. 11:5-6</a:t>
            </a:r>
          </a:p>
          <a:p>
            <a:pPr marL="800100" lvl="1" indent="-342900">
              <a:buFont typeface="Arial" panose="020B0604020202020204" pitchFamily="34" charset="0"/>
              <a:buChar char="•"/>
            </a:pPr>
            <a:r>
              <a:rPr lang="en-US" sz="2400" b="1" dirty="0">
                <a:solidFill>
                  <a:schemeClr val="bg1"/>
                </a:solidFill>
              </a:rPr>
              <a:t>Michael the Archangel? (Jude 9)</a:t>
            </a:r>
          </a:p>
          <a:p>
            <a:endParaRPr lang="en-US" sz="2400" b="1" dirty="0">
              <a:solidFill>
                <a:schemeClr val="bg1"/>
              </a:solidFill>
            </a:endParaRPr>
          </a:p>
          <a:p>
            <a:r>
              <a:rPr lang="en-US" sz="2400" b="1" dirty="0">
                <a:solidFill>
                  <a:schemeClr val="bg1"/>
                </a:solidFill>
              </a:rPr>
              <a:t>Persia’s prince (10:20) -- a heavenly being associated with Persia</a:t>
            </a:r>
          </a:p>
          <a:p>
            <a:endParaRPr lang="en-US" sz="2400" b="1" dirty="0">
              <a:solidFill>
                <a:schemeClr val="bg1"/>
              </a:solidFill>
            </a:endParaRPr>
          </a:p>
          <a:p>
            <a:r>
              <a:rPr lang="en-US" sz="2400" b="1" dirty="0">
                <a:solidFill>
                  <a:schemeClr val="bg1"/>
                </a:solidFill>
              </a:rPr>
              <a:t>Greece’s prince (10:20) -- a heavenly being associated with Greece</a:t>
            </a:r>
          </a:p>
        </p:txBody>
      </p:sp>
    </p:spTree>
    <p:extLst>
      <p:ext uri="{BB962C8B-B14F-4D97-AF65-F5344CB8AC3E}">
        <p14:creationId xmlns:p14="http://schemas.microsoft.com/office/powerpoint/2010/main" val="22742911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1447800" y="1905000"/>
            <a:ext cx="64770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dirty="0">
                <a:effectLst>
                  <a:outerShdw blurRad="38100" dist="38100" dir="2700000" algn="tl">
                    <a:srgbClr val="C0C0C0"/>
                  </a:outerShdw>
                </a:effectLst>
              </a:rPr>
              <a:t>Michael, Israel’s Prince</a:t>
            </a:r>
          </a:p>
          <a:p>
            <a:pPr algn="ctr">
              <a:spcBef>
                <a:spcPct val="50000"/>
              </a:spcBef>
            </a:pPr>
            <a:r>
              <a:rPr lang="en-US" altLang="en-US" sz="3200" b="1" dirty="0">
                <a:effectLst>
                  <a:outerShdw blurRad="38100" dist="38100" dir="2700000" algn="tl">
                    <a:srgbClr val="C0C0C0"/>
                  </a:outerShdw>
                </a:effectLst>
              </a:rPr>
              <a:t>Prince of the kingdom of Persia</a:t>
            </a:r>
          </a:p>
          <a:p>
            <a:pPr algn="ctr">
              <a:spcBef>
                <a:spcPct val="50000"/>
              </a:spcBef>
            </a:pPr>
            <a:r>
              <a:rPr lang="en-US" altLang="en-US" sz="3200" b="1" dirty="0">
                <a:effectLst>
                  <a:outerShdw blurRad="38100" dist="38100" dir="2700000" algn="tl">
                    <a:srgbClr val="C0C0C0"/>
                  </a:outerShdw>
                </a:effectLst>
              </a:rPr>
              <a:t>Prince of Greece</a:t>
            </a:r>
          </a:p>
          <a:p>
            <a:pPr algn="ctr">
              <a:spcBef>
                <a:spcPct val="50000"/>
              </a:spcBef>
            </a:pPr>
            <a:r>
              <a:rPr lang="en-US" altLang="en-US" sz="3200" b="1" dirty="0">
                <a:solidFill>
                  <a:srgbClr val="B40000"/>
                </a:solidFill>
                <a:effectLst>
                  <a:outerShdw blurRad="38100" dist="38100" dir="2700000" algn="tl">
                    <a:srgbClr val="C0C0C0"/>
                  </a:outerShdw>
                </a:effectLst>
              </a:rPr>
              <a:t>Angel of the Church in Ephesus?</a:t>
            </a:r>
            <a:endParaRPr lang="en-US" altLang="en-US" sz="2800" b="1" dirty="0">
              <a:effectLst>
                <a:outerShdw blurRad="38100" dist="38100" dir="2700000" algn="tl">
                  <a:srgbClr val="C0C0C0"/>
                </a:outerShdw>
              </a:effectLst>
            </a:endParaRPr>
          </a:p>
        </p:txBody>
      </p:sp>
    </p:spTree>
    <p:extLst>
      <p:ext uri="{BB962C8B-B14F-4D97-AF65-F5344CB8AC3E}">
        <p14:creationId xmlns:p14="http://schemas.microsoft.com/office/powerpoint/2010/main" val="39273171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1447800" y="762000"/>
            <a:ext cx="6477000" cy="365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u="sng" dirty="0">
                <a:effectLst>
                  <a:outerShdw blurRad="38100" dist="38100" dir="2700000" algn="tl">
                    <a:srgbClr val="C0C0C0"/>
                  </a:outerShdw>
                </a:effectLst>
              </a:rPr>
              <a:t>The “Angels” of the 7 Churches</a:t>
            </a:r>
          </a:p>
          <a:p>
            <a:pPr>
              <a:spcBef>
                <a:spcPct val="50000"/>
              </a:spcBef>
              <a:buFontTx/>
              <a:buChar char="•"/>
            </a:pPr>
            <a:r>
              <a:rPr lang="en-US" altLang="en-US" sz="3200" b="1" dirty="0">
                <a:effectLst>
                  <a:outerShdw blurRad="38100" dist="38100" dir="2700000" algn="tl">
                    <a:srgbClr val="C0C0C0"/>
                  </a:outerShdw>
                </a:effectLst>
              </a:rPr>
              <a:t>  Usage in Revelation indicates reference is to heavenly beings</a:t>
            </a:r>
          </a:p>
          <a:p>
            <a:pPr>
              <a:spcBef>
                <a:spcPct val="50000"/>
              </a:spcBef>
              <a:buFontTx/>
              <a:buChar char="•"/>
            </a:pPr>
            <a:r>
              <a:rPr lang="en-US" altLang="en-US" sz="3200" b="1" dirty="0">
                <a:effectLst>
                  <a:outerShdw blurRad="38100" dist="38100" dir="2700000" algn="tl">
                    <a:srgbClr val="C0C0C0"/>
                  </a:outerShdw>
                </a:effectLst>
              </a:rPr>
              <a:t>  Message to Sardis indicates reference is to heavenly beings</a:t>
            </a:r>
          </a:p>
          <a:p>
            <a:pPr algn="ctr">
              <a:spcBef>
                <a:spcPct val="50000"/>
              </a:spcBef>
            </a:pPr>
            <a:endParaRPr lang="en-US" altLang="en-US" sz="2800" b="1" dirty="0">
              <a:effectLst>
                <a:outerShdw blurRad="38100" dist="38100" dir="2700000" algn="tl">
                  <a:srgbClr val="C0C0C0"/>
                </a:outerShdw>
              </a:effectLst>
            </a:endParaRPr>
          </a:p>
        </p:txBody>
      </p:sp>
    </p:spTree>
    <p:extLst>
      <p:ext uri="{BB962C8B-B14F-4D97-AF65-F5344CB8AC3E}">
        <p14:creationId xmlns:p14="http://schemas.microsoft.com/office/powerpoint/2010/main" val="1337677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1447800" y="990600"/>
            <a:ext cx="6477000"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dirty="0">
                <a:effectLst>
                  <a:outerShdw blurRad="38100" dist="38100" dir="2700000" algn="tl">
                    <a:srgbClr val="C0C0C0"/>
                  </a:outerShdw>
                </a:effectLst>
              </a:rPr>
              <a:t>The “Angels” of the 7 Churches</a:t>
            </a:r>
            <a:endParaRPr lang="en-US" altLang="en-US" sz="3200" b="1" dirty="0">
              <a:solidFill>
                <a:srgbClr val="B40000"/>
              </a:solidFill>
              <a:effectLst>
                <a:outerShdw blurRad="38100" dist="38100" dir="2700000" algn="tl">
                  <a:srgbClr val="C0C0C0"/>
                </a:outerShdw>
              </a:effectLst>
            </a:endParaRPr>
          </a:p>
          <a:p>
            <a:pPr algn="ctr">
              <a:spcBef>
                <a:spcPct val="50000"/>
              </a:spcBef>
            </a:pPr>
            <a:r>
              <a:rPr lang="en-US" altLang="en-US" sz="3200" b="1" dirty="0">
                <a:solidFill>
                  <a:srgbClr val="0000B4"/>
                </a:solidFill>
                <a:effectLst>
                  <a:outerShdw blurRad="38100" dist="38100" dir="2700000" algn="tl">
                    <a:srgbClr val="C0C0C0"/>
                  </a:outerShdw>
                </a:effectLst>
              </a:rPr>
              <a:t>Usage in Revelation indicates reference is to heavenly beings</a:t>
            </a:r>
            <a:endParaRPr lang="en-US" altLang="en-US" sz="2800" b="1" dirty="0">
              <a:effectLst>
                <a:outerShdw blurRad="38100" dist="38100" dir="2700000" algn="tl">
                  <a:srgbClr val="C0C0C0"/>
                </a:outerShdw>
              </a:effectLst>
            </a:endParaRPr>
          </a:p>
        </p:txBody>
      </p:sp>
      <p:sp>
        <p:nvSpPr>
          <p:cNvPr id="21508" name="Text Box 4"/>
          <p:cNvSpPr txBox="1">
            <a:spLocks noChangeArrowheads="1"/>
          </p:cNvSpPr>
          <p:nvPr/>
        </p:nvSpPr>
        <p:spPr bwMode="auto">
          <a:xfrm>
            <a:off x="1981200" y="3048000"/>
            <a:ext cx="5562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50000"/>
              </a:spcBef>
              <a:buFont typeface="Arial" panose="020B0604020202020204" pitchFamily="34" charset="0"/>
              <a:buChar char="•"/>
            </a:pPr>
            <a:r>
              <a:rPr lang="en-US" altLang="en-US" sz="2400" b="1" dirty="0"/>
              <a:t>Occurs 68 times in Revelation</a:t>
            </a:r>
          </a:p>
          <a:p>
            <a:pPr marL="342900" indent="-342900">
              <a:spcBef>
                <a:spcPct val="50000"/>
              </a:spcBef>
              <a:buFont typeface="Arial" panose="020B0604020202020204" pitchFamily="34" charset="0"/>
              <a:buChar char="•"/>
            </a:pPr>
            <a:r>
              <a:rPr lang="en-US" altLang="en-US" sz="2400" b="1" dirty="0"/>
              <a:t>8 occurrences have reference to the 7 churches</a:t>
            </a:r>
          </a:p>
          <a:p>
            <a:pPr marL="342900" indent="-342900">
              <a:spcBef>
                <a:spcPct val="50000"/>
              </a:spcBef>
              <a:buFont typeface="Arial" panose="020B0604020202020204" pitchFamily="34" charset="0"/>
              <a:buChar char="•"/>
            </a:pPr>
            <a:r>
              <a:rPr lang="en-US" altLang="en-US" sz="2400" b="1" dirty="0"/>
              <a:t>All 60 of the other occurrences refer to supernatural beings</a:t>
            </a:r>
            <a:endParaRPr lang="en-US" altLang="en-US" sz="2400" dirty="0"/>
          </a:p>
        </p:txBody>
      </p:sp>
    </p:spTree>
    <p:extLst>
      <p:ext uri="{BB962C8B-B14F-4D97-AF65-F5344CB8AC3E}">
        <p14:creationId xmlns:p14="http://schemas.microsoft.com/office/powerpoint/2010/main" val="6170649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1295400" y="3153251"/>
            <a:ext cx="6477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dirty="0">
                <a:solidFill>
                  <a:srgbClr val="0000B4"/>
                </a:solidFill>
                <a:effectLst>
                  <a:outerShdw blurRad="38100" dist="38100" dir="2700000" algn="tl">
                    <a:srgbClr val="C0C0C0"/>
                  </a:outerShdw>
                </a:effectLst>
              </a:rPr>
              <a:t>Message to Sardis indicates reference is to heavenly beings</a:t>
            </a:r>
            <a:endParaRPr lang="en-US" altLang="en-US" sz="2800" b="1" dirty="0">
              <a:effectLst>
                <a:outerShdw blurRad="38100" dist="38100" dir="2700000" algn="tl">
                  <a:srgbClr val="C0C0C0"/>
                </a:outerShdw>
              </a:effectLst>
            </a:endParaRPr>
          </a:p>
        </p:txBody>
      </p:sp>
      <p:sp>
        <p:nvSpPr>
          <p:cNvPr id="4" name="Text Box 3"/>
          <p:cNvSpPr txBox="1">
            <a:spLocks noChangeArrowheads="1"/>
          </p:cNvSpPr>
          <p:nvPr/>
        </p:nvSpPr>
        <p:spPr bwMode="auto">
          <a:xfrm>
            <a:off x="1447800" y="990600"/>
            <a:ext cx="6477000"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dirty="0">
                <a:effectLst>
                  <a:outerShdw blurRad="38100" dist="38100" dir="2700000" algn="tl">
                    <a:srgbClr val="C0C0C0"/>
                  </a:outerShdw>
                </a:effectLst>
              </a:rPr>
              <a:t>The “Angels” of the 7 Churches</a:t>
            </a:r>
            <a:endParaRPr lang="en-US" altLang="en-US" sz="3200" b="1" dirty="0">
              <a:solidFill>
                <a:srgbClr val="B40000"/>
              </a:solidFill>
              <a:effectLst>
                <a:outerShdw blurRad="38100" dist="38100" dir="2700000" algn="tl">
                  <a:srgbClr val="C0C0C0"/>
                </a:outerShdw>
              </a:effectLst>
            </a:endParaRPr>
          </a:p>
          <a:p>
            <a:pPr algn="ctr">
              <a:spcBef>
                <a:spcPct val="50000"/>
              </a:spcBef>
            </a:pPr>
            <a:r>
              <a:rPr lang="en-US" altLang="en-US" sz="3200" b="1" dirty="0">
                <a:solidFill>
                  <a:srgbClr val="0000B4"/>
                </a:solidFill>
                <a:effectLst>
                  <a:outerShdw blurRad="38100" dist="38100" dir="2700000" algn="tl">
                    <a:srgbClr val="C0C0C0"/>
                  </a:outerShdw>
                </a:effectLst>
              </a:rPr>
              <a:t>Usage in Revelation indicates reference is to heavenly beings</a:t>
            </a:r>
            <a:endParaRPr lang="en-US" altLang="en-US" sz="2800" b="1" dirty="0">
              <a:effectLst>
                <a:outerShdw blurRad="38100" dist="38100" dir="2700000" algn="tl">
                  <a:srgbClr val="C0C0C0"/>
                </a:outerShdw>
              </a:effectLst>
            </a:endParaRPr>
          </a:p>
        </p:txBody>
      </p:sp>
    </p:spTree>
    <p:extLst>
      <p:ext uri="{BB962C8B-B14F-4D97-AF65-F5344CB8AC3E}">
        <p14:creationId xmlns:p14="http://schemas.microsoft.com/office/powerpoint/2010/main" val="358797759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1066800" y="838200"/>
            <a:ext cx="70104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dirty="0">
                <a:effectLst>
                  <a:outerShdw blurRad="38100" dist="38100" dir="2700000" algn="tl">
                    <a:srgbClr val="C0C0C0"/>
                  </a:outerShdw>
                </a:effectLst>
              </a:rPr>
              <a:t>The Structure of the Letters to the Seven Churches</a:t>
            </a:r>
          </a:p>
          <a:p>
            <a:endParaRPr lang="en-US" altLang="en-US" sz="2400" dirty="0"/>
          </a:p>
          <a:p>
            <a:r>
              <a:rPr lang="en-US" altLang="en-US" sz="2400" b="1" dirty="0">
                <a:effectLst>
                  <a:outerShdw blurRad="38100" dist="38100" dir="2700000" algn="tl">
                    <a:srgbClr val="C0C0C0"/>
                  </a:outerShdw>
                </a:effectLst>
              </a:rPr>
              <a:t>7 letters, 7 sections - "four square"</a:t>
            </a:r>
            <a:endParaRPr lang="en-US" altLang="en-US" sz="2400" dirty="0"/>
          </a:p>
          <a:p>
            <a:endParaRPr lang="en-US" altLang="en-US" sz="2400" dirty="0"/>
          </a:p>
          <a:p>
            <a:r>
              <a:rPr lang="en-US" altLang="en-US" sz="2400" dirty="0"/>
              <a:t>(1) addressee</a:t>
            </a:r>
          </a:p>
          <a:p>
            <a:r>
              <a:rPr lang="en-US" altLang="en-US" sz="2400" dirty="0"/>
              <a:t>(2) identification of the speaker</a:t>
            </a:r>
          </a:p>
          <a:p>
            <a:r>
              <a:rPr lang="en-US" altLang="en-US" sz="2400" dirty="0"/>
              <a:t>(3) the "I know" section</a:t>
            </a:r>
          </a:p>
          <a:p>
            <a:r>
              <a:rPr lang="en-US" altLang="en-US" sz="2400" dirty="0"/>
              <a:t>(4) rebuke and warning</a:t>
            </a:r>
          </a:p>
          <a:p>
            <a:r>
              <a:rPr lang="en-US" altLang="en-US" sz="2400" dirty="0"/>
              <a:t>(5) encouraging admonition</a:t>
            </a:r>
          </a:p>
          <a:p>
            <a:r>
              <a:rPr lang="en-US" altLang="en-US" sz="2400" dirty="0"/>
              <a:t>(6) "He that hath an ear...”</a:t>
            </a:r>
          </a:p>
          <a:p>
            <a:r>
              <a:rPr lang="en-US" altLang="en-US" sz="2400" dirty="0"/>
              <a:t>(7) "He that </a:t>
            </a:r>
            <a:r>
              <a:rPr lang="en-US" altLang="en-US" sz="2400" dirty="0" err="1"/>
              <a:t>overcometh</a:t>
            </a:r>
            <a:r>
              <a:rPr lang="en-US" altLang="en-US" sz="2400" dirty="0"/>
              <a:t>..."</a:t>
            </a:r>
            <a:endParaRPr lang="en-US" altLang="en-US" sz="3600" b="1" dirty="0">
              <a:effectLst>
                <a:outerShdw blurRad="38100" dist="38100" dir="2700000" algn="tl">
                  <a:srgbClr val="C0C0C0"/>
                </a:outerShdw>
              </a:effectLst>
            </a:endParaRPr>
          </a:p>
        </p:txBody>
      </p:sp>
    </p:spTree>
    <p:extLst>
      <p:ext uri="{BB962C8B-B14F-4D97-AF65-F5344CB8AC3E}">
        <p14:creationId xmlns:p14="http://schemas.microsoft.com/office/powerpoint/2010/main" val="31322445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5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555">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555">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3555">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3555">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35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1" name="Picture 9" descr="C:\Workdirs\wp\sermons\compton rd 2005\7churchesnoarrows60.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462"/>
            <a:ext cx="8610600" cy="6637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63502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C:\Workdirs\wp\sermons\compton rd 2005\7churchesnoarrows60row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610600" cy="6637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91921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8096250" cy="952500"/>
          </a:xfrm>
          <a:prstGeom prst="rect">
            <a:avLst/>
          </a:prstGeom>
          <a:noFill/>
          <a:extLst>
            <a:ext uri="{909E8E84-426E-40DD-AFC4-6F175D3DCCD1}">
              <a14:hiddenFill xmlns:a14="http://schemas.microsoft.com/office/drawing/2010/main">
                <a:solidFill>
                  <a:srgbClr val="FFFFFF"/>
                </a:solidFill>
              </a14:hiddenFill>
            </a:ext>
          </a:extLst>
        </p:spPr>
      </p:pic>
      <p:sp>
        <p:nvSpPr>
          <p:cNvPr id="3075" name="Line 3"/>
          <p:cNvSpPr>
            <a:spLocks noChangeShapeType="1"/>
          </p:cNvSpPr>
          <p:nvPr/>
        </p:nvSpPr>
        <p:spPr bwMode="auto">
          <a:xfrm flipV="1">
            <a:off x="6324600" y="2438400"/>
            <a:ext cx="152400" cy="762000"/>
          </a:xfrm>
          <a:prstGeom prst="line">
            <a:avLst/>
          </a:prstGeom>
          <a:noFill/>
          <a:ln w="1587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 name="Oval 4"/>
          <p:cNvSpPr>
            <a:spLocks noChangeArrowheads="1"/>
          </p:cNvSpPr>
          <p:nvPr/>
        </p:nvSpPr>
        <p:spPr bwMode="auto">
          <a:xfrm>
            <a:off x="6324600" y="1600200"/>
            <a:ext cx="457200" cy="1066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ectangle 1"/>
          <p:cNvSpPr/>
          <p:nvPr/>
        </p:nvSpPr>
        <p:spPr>
          <a:xfrm>
            <a:off x="5555901" y="3072825"/>
            <a:ext cx="127310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Daniel</a:t>
            </a:r>
          </a:p>
        </p:txBody>
      </p:sp>
      <p:sp>
        <p:nvSpPr>
          <p:cNvPr id="3" name="Rounded Rectangle 2"/>
          <p:cNvSpPr/>
          <p:nvPr/>
        </p:nvSpPr>
        <p:spPr>
          <a:xfrm>
            <a:off x="3581400" y="1066800"/>
            <a:ext cx="3319397" cy="2590800"/>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8056420" y="1066800"/>
            <a:ext cx="368163" cy="2590800"/>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956322" y="1076980"/>
            <a:ext cx="2749278" cy="523220"/>
          </a:xfrm>
          <a:prstGeom prst="rect">
            <a:avLst/>
          </a:prstGeom>
          <a:noFill/>
        </p:spPr>
        <p:txBody>
          <a:bodyPr wrap="none" lIns="91440" tIns="45720" rIns="91440" bIns="45720">
            <a:spAutoFit/>
          </a:bodyPr>
          <a:lstStyle/>
          <a:p>
            <a:pPr algn="ctr"/>
            <a:r>
              <a:rPr lang="en-U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OT books written</a:t>
            </a:r>
          </a:p>
        </p:txBody>
      </p:sp>
      <p:sp>
        <p:nvSpPr>
          <p:cNvPr id="9" name="Rectangle 8"/>
          <p:cNvSpPr/>
          <p:nvPr/>
        </p:nvSpPr>
        <p:spPr>
          <a:xfrm>
            <a:off x="7952510" y="1066800"/>
            <a:ext cx="599843" cy="523220"/>
          </a:xfrm>
          <a:prstGeom prst="rect">
            <a:avLst/>
          </a:prstGeom>
          <a:noFill/>
        </p:spPr>
        <p:txBody>
          <a:bodyPr wrap="none" lIns="91440" tIns="45720" rIns="91440" bIns="45720">
            <a:spAutoFit/>
          </a:bodyPr>
          <a:lstStyle/>
          <a:p>
            <a:pPr algn="ct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N</a:t>
            </a:r>
            <a:r>
              <a:rPr lang="en-U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T</a:t>
            </a:r>
          </a:p>
        </p:txBody>
      </p:sp>
      <p:sp>
        <p:nvSpPr>
          <p:cNvPr id="5" name="Curved Down Arrow 4"/>
          <p:cNvSpPr/>
          <p:nvPr/>
        </p:nvSpPr>
        <p:spPr>
          <a:xfrm flipH="1">
            <a:off x="1828800" y="304800"/>
            <a:ext cx="2286000" cy="762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637310" y="1076980"/>
            <a:ext cx="2971800" cy="2580620"/>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rved Down Arrow 11"/>
          <p:cNvSpPr/>
          <p:nvPr/>
        </p:nvSpPr>
        <p:spPr>
          <a:xfrm flipH="1">
            <a:off x="7714126" y="685800"/>
            <a:ext cx="572879" cy="381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ounded Rectangle 12"/>
          <p:cNvSpPr/>
          <p:nvPr/>
        </p:nvSpPr>
        <p:spPr>
          <a:xfrm>
            <a:off x="7696200" y="1076980"/>
            <a:ext cx="375570" cy="2580620"/>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17605" y="1447800"/>
            <a:ext cx="878595" cy="923330"/>
          </a:xfrm>
          <a:prstGeom prst="rect">
            <a:avLst/>
          </a:prstGeom>
        </p:spPr>
        <p:txBody>
          <a:bodyPr wrap="square">
            <a:spAutoFit/>
          </a:bodyPr>
          <a:lstStyle/>
          <a:p>
            <a:pPr algn="ctr"/>
            <a:r>
              <a:rPr lang="en-US" dirty="0"/>
              <a:t>400 </a:t>
            </a:r>
            <a:r>
              <a:rPr lang="en-US" i="1" dirty="0" err="1"/>
              <a:t>yrs</a:t>
            </a:r>
            <a:endParaRPr lang="en-US" i="1" dirty="0"/>
          </a:p>
          <a:p>
            <a:pPr algn="ctr"/>
            <a:r>
              <a:rPr lang="en-US" i="1" dirty="0"/>
              <a:t>of</a:t>
            </a:r>
          </a:p>
          <a:p>
            <a:pPr algn="ctr"/>
            <a:r>
              <a:rPr lang="en-US" i="1" dirty="0"/>
              <a:t>Silence</a:t>
            </a:r>
            <a:r>
              <a:rPr lang="en-US" dirty="0"/>
              <a:t> </a:t>
            </a:r>
          </a:p>
        </p:txBody>
      </p:sp>
    </p:spTree>
    <p:extLst>
      <p:ext uri="{BB962C8B-B14F-4D97-AF65-F5344CB8AC3E}">
        <p14:creationId xmlns:p14="http://schemas.microsoft.com/office/powerpoint/2010/main" val="274767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22" presetClass="entr" presetSubtype="4" fill="hold" grpId="0" nodeType="withEffect">
                                  <p:stCondLst>
                                    <p:cond delay="0"/>
                                  </p:stCondLst>
                                  <p:childTnLst>
                                    <p:set>
                                      <p:cBhvr>
                                        <p:cTn id="40" dur="1" fill="hold">
                                          <p:stCondLst>
                                            <p:cond delay="0"/>
                                          </p:stCondLst>
                                        </p:cTn>
                                        <p:tgtEl>
                                          <p:spTgt spid="3075"/>
                                        </p:tgtEl>
                                        <p:attrNameLst>
                                          <p:attrName>style.visibility</p:attrName>
                                        </p:attrNameLst>
                                      </p:cBhvr>
                                      <p:to>
                                        <p:strVal val="visible"/>
                                      </p:to>
                                    </p:set>
                                    <p:animEffect transition="in" filter="wipe(down)">
                                      <p:cBhvr>
                                        <p:cTn id="41" dur="500"/>
                                        <p:tgtEl>
                                          <p:spTgt spid="3075"/>
                                        </p:tgtEl>
                                      </p:cBhvr>
                                    </p:animEffec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499"/>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6" grpId="0" animBg="1"/>
      <p:bldP spid="2" grpId="0"/>
      <p:bldP spid="3" grpId="0" animBg="1"/>
      <p:bldP spid="7" grpId="0" animBg="1"/>
      <p:bldP spid="4" grpId="0"/>
      <p:bldP spid="9" grpId="0"/>
      <p:bldP spid="5" grpId="0" animBg="1"/>
      <p:bldP spid="6" grpId="0" animBg="1"/>
      <p:bldP spid="12" grpId="0" animBg="1"/>
      <p:bldP spid="13"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C:\Workdirs\wp\sermons\compton rd 2005\7churchesnoarrows60.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600303"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44120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Workdirs\wp\sermons\compton rd 2005\7churcheswitharrows60.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96" y="151548"/>
            <a:ext cx="8534400" cy="6575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2655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533400" y="1371600"/>
            <a:ext cx="14478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dirty="0"/>
              <a:t>Ephesus</a:t>
            </a:r>
          </a:p>
          <a:p>
            <a:pPr>
              <a:spcBef>
                <a:spcPct val="50000"/>
              </a:spcBef>
            </a:pPr>
            <a:r>
              <a:rPr lang="en-US" altLang="en-US" sz="1600" dirty="0">
                <a:latin typeface="Script MT Bold" pitchFamily="66" charset="0"/>
              </a:rPr>
              <a:t>walks in the midst of the seven golden candlesticks</a:t>
            </a:r>
          </a:p>
          <a:p>
            <a:pPr>
              <a:spcBef>
                <a:spcPct val="50000"/>
              </a:spcBef>
            </a:pPr>
            <a:endParaRPr lang="en-US" altLang="en-US" sz="1600" dirty="0">
              <a:latin typeface="Script MT Bold" pitchFamily="66" charset="0"/>
            </a:endParaRPr>
          </a:p>
          <a:p>
            <a:pPr>
              <a:spcBef>
                <a:spcPct val="50000"/>
              </a:spcBef>
            </a:pPr>
            <a:r>
              <a:rPr lang="en-US" altLang="en-US" sz="1600" dirty="0">
                <a:latin typeface="Script MT Bold" pitchFamily="66" charset="0"/>
              </a:rPr>
              <a:t>will move thy candlestick out of its place</a:t>
            </a:r>
            <a:endParaRPr lang="en-US" altLang="en-US" sz="1600" dirty="0"/>
          </a:p>
        </p:txBody>
      </p:sp>
      <p:sp>
        <p:nvSpPr>
          <p:cNvPr id="26631" name="Text Box 7"/>
          <p:cNvSpPr txBox="1">
            <a:spLocks noChangeArrowheads="1"/>
          </p:cNvSpPr>
          <p:nvPr/>
        </p:nvSpPr>
        <p:spPr bwMode="auto">
          <a:xfrm>
            <a:off x="3276600" y="1371600"/>
            <a:ext cx="1295400" cy="317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b="1" dirty="0"/>
              <a:t>Pergamum</a:t>
            </a:r>
          </a:p>
          <a:p>
            <a:pPr>
              <a:spcBef>
                <a:spcPct val="50000"/>
              </a:spcBef>
            </a:pPr>
            <a:r>
              <a:rPr lang="en-US" altLang="en-US" sz="1600" dirty="0">
                <a:latin typeface="Script MT Bold" pitchFamily="66" charset="0"/>
              </a:rPr>
              <a:t>has the sharp two-edged sword</a:t>
            </a:r>
          </a:p>
          <a:p>
            <a:endParaRPr lang="en-US" altLang="en-US" sz="1600" dirty="0">
              <a:latin typeface="Script MT Bold" pitchFamily="66" charset="0"/>
            </a:endParaRPr>
          </a:p>
          <a:p>
            <a:endParaRPr lang="en-US" altLang="en-US" sz="1600" dirty="0">
              <a:latin typeface="Script MT Bold" pitchFamily="66" charset="0"/>
            </a:endParaRPr>
          </a:p>
          <a:p>
            <a:r>
              <a:rPr lang="en-US" altLang="en-US" sz="1600" dirty="0">
                <a:latin typeface="Script MT Bold" pitchFamily="66" charset="0"/>
              </a:rPr>
              <a:t>I will make war against them with the sword of my mouth</a:t>
            </a:r>
          </a:p>
        </p:txBody>
      </p:sp>
      <p:sp>
        <p:nvSpPr>
          <p:cNvPr id="26632" name="Text Box 8"/>
          <p:cNvSpPr txBox="1">
            <a:spLocks noChangeArrowheads="1"/>
          </p:cNvSpPr>
          <p:nvPr/>
        </p:nvSpPr>
        <p:spPr bwMode="auto">
          <a:xfrm>
            <a:off x="4724400" y="1371600"/>
            <a:ext cx="1066800" cy="342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t>Thyatira</a:t>
            </a:r>
            <a:endParaRPr lang="en-US" altLang="en-US"/>
          </a:p>
          <a:p>
            <a:pPr>
              <a:spcBef>
                <a:spcPct val="50000"/>
              </a:spcBef>
            </a:pPr>
            <a:r>
              <a:rPr lang="en-US" altLang="en-US" sz="1600">
                <a:latin typeface="Script MT Bold" pitchFamily="66" charset="0"/>
              </a:rPr>
              <a:t>has his eyes like a flame of fire</a:t>
            </a:r>
          </a:p>
          <a:p>
            <a:pPr>
              <a:spcBef>
                <a:spcPct val="50000"/>
              </a:spcBef>
            </a:pPr>
            <a:endParaRPr lang="en-US" altLang="en-US" sz="1600">
              <a:latin typeface="Script MT Bold" pitchFamily="66" charset="0"/>
            </a:endParaRPr>
          </a:p>
          <a:p>
            <a:pPr>
              <a:spcBef>
                <a:spcPct val="50000"/>
              </a:spcBef>
            </a:pPr>
            <a:r>
              <a:rPr lang="en-US" altLang="en-US" sz="1600">
                <a:latin typeface="Script MT Bold" pitchFamily="66" charset="0"/>
              </a:rPr>
              <a:t>I am he that searches the reins and hearts</a:t>
            </a:r>
            <a:endParaRPr lang="en-US" altLang="en-US"/>
          </a:p>
        </p:txBody>
      </p:sp>
      <p:sp>
        <p:nvSpPr>
          <p:cNvPr id="26633" name="Text Box 9"/>
          <p:cNvSpPr txBox="1">
            <a:spLocks noChangeArrowheads="1"/>
          </p:cNvSpPr>
          <p:nvPr/>
        </p:nvSpPr>
        <p:spPr bwMode="auto">
          <a:xfrm>
            <a:off x="5943600" y="1371600"/>
            <a:ext cx="990600"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0000B4"/>
                </a:solidFill>
              </a:rPr>
              <a:t>Sardis</a:t>
            </a:r>
          </a:p>
          <a:p>
            <a:pPr>
              <a:spcBef>
                <a:spcPct val="50000"/>
              </a:spcBef>
            </a:pPr>
            <a:r>
              <a:rPr lang="en-US" altLang="en-US" sz="1600">
                <a:solidFill>
                  <a:srgbClr val="0000B4"/>
                </a:solidFill>
                <a:latin typeface="Script MT Bold" pitchFamily="66" charset="0"/>
              </a:rPr>
              <a:t>has...the seven stars</a:t>
            </a:r>
            <a:endParaRPr lang="en-US" altLang="en-US" sz="1600">
              <a:latin typeface="Script MT Bold" pitchFamily="66" charset="0"/>
            </a:endParaRPr>
          </a:p>
          <a:p>
            <a:pPr>
              <a:spcBef>
                <a:spcPct val="50000"/>
              </a:spcBef>
            </a:pPr>
            <a:endParaRPr lang="en-US" altLang="en-US" sz="1600">
              <a:latin typeface="Script MT Bold" pitchFamily="66" charset="0"/>
            </a:endParaRPr>
          </a:p>
          <a:p>
            <a:pPr>
              <a:spcBef>
                <a:spcPct val="50000"/>
              </a:spcBef>
            </a:pPr>
            <a:endParaRPr lang="en-US" altLang="en-US" sz="1600">
              <a:latin typeface="Script MT Bold" pitchFamily="66" charset="0"/>
            </a:endParaRPr>
          </a:p>
          <a:p>
            <a:pPr>
              <a:spcBef>
                <a:spcPct val="50000"/>
              </a:spcBef>
            </a:pPr>
            <a:r>
              <a:rPr lang="en-US" altLang="en-US" sz="1600">
                <a:solidFill>
                  <a:srgbClr val="0000B4"/>
                </a:solidFill>
                <a:latin typeface="Script MT Bold" pitchFamily="66" charset="0"/>
              </a:rPr>
              <a:t>I will confess his name... before His angels</a:t>
            </a:r>
            <a:endParaRPr lang="en-US" altLang="en-US" sz="1600"/>
          </a:p>
        </p:txBody>
      </p:sp>
      <p:sp>
        <p:nvSpPr>
          <p:cNvPr id="26634" name="Text Box 10"/>
          <p:cNvSpPr txBox="1">
            <a:spLocks noChangeArrowheads="1"/>
          </p:cNvSpPr>
          <p:nvPr/>
        </p:nvSpPr>
        <p:spPr bwMode="auto">
          <a:xfrm>
            <a:off x="7010400" y="1371600"/>
            <a:ext cx="1447800"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t>Philadelphia</a:t>
            </a:r>
          </a:p>
          <a:p>
            <a:pPr>
              <a:spcBef>
                <a:spcPct val="50000"/>
              </a:spcBef>
            </a:pPr>
            <a:r>
              <a:rPr lang="en-US" altLang="en-US" sz="1600">
                <a:latin typeface="Script MT Bold" pitchFamily="66" charset="0"/>
              </a:rPr>
              <a:t>has the key of David, he that opens and none shall shut</a:t>
            </a:r>
          </a:p>
          <a:p>
            <a:pPr>
              <a:spcBef>
                <a:spcPct val="50000"/>
              </a:spcBef>
            </a:pPr>
            <a:endParaRPr lang="en-US" altLang="en-US" sz="1600">
              <a:latin typeface="Script MT Bold" pitchFamily="66" charset="0"/>
            </a:endParaRPr>
          </a:p>
          <a:p>
            <a:pPr>
              <a:spcBef>
                <a:spcPct val="50000"/>
              </a:spcBef>
            </a:pPr>
            <a:r>
              <a:rPr lang="en-US" altLang="en-US" sz="1600">
                <a:latin typeface="Script MT Bold" pitchFamily="66" charset="0"/>
              </a:rPr>
              <a:t>I have set before thee a door opened, which none can shut</a:t>
            </a:r>
          </a:p>
          <a:p>
            <a:pPr>
              <a:spcBef>
                <a:spcPct val="50000"/>
              </a:spcBef>
            </a:pPr>
            <a:endParaRPr lang="en-US" altLang="en-US"/>
          </a:p>
        </p:txBody>
      </p:sp>
      <p:sp>
        <p:nvSpPr>
          <p:cNvPr id="26630" name="Text Box 6"/>
          <p:cNvSpPr txBox="1">
            <a:spLocks noChangeArrowheads="1"/>
          </p:cNvSpPr>
          <p:nvPr/>
        </p:nvSpPr>
        <p:spPr bwMode="auto">
          <a:xfrm>
            <a:off x="2057400" y="1371600"/>
            <a:ext cx="1143000"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t>Smyrna</a:t>
            </a:r>
          </a:p>
          <a:p>
            <a:pPr>
              <a:spcBef>
                <a:spcPct val="50000"/>
              </a:spcBef>
            </a:pPr>
            <a:r>
              <a:rPr lang="en-US" altLang="en-US" sz="1600">
                <a:latin typeface="Script MT Bold" pitchFamily="66" charset="0"/>
              </a:rPr>
              <a:t>was dead, and lived</a:t>
            </a:r>
          </a:p>
          <a:p>
            <a:pPr>
              <a:spcBef>
                <a:spcPct val="50000"/>
              </a:spcBef>
            </a:pPr>
            <a:endParaRPr lang="en-US" altLang="en-US" sz="1600">
              <a:latin typeface="Script MT Bold" pitchFamily="66" charset="0"/>
            </a:endParaRPr>
          </a:p>
          <a:p>
            <a:pPr>
              <a:spcBef>
                <a:spcPct val="50000"/>
              </a:spcBef>
            </a:pPr>
            <a:endParaRPr lang="en-US" altLang="en-US" sz="1600">
              <a:latin typeface="Script MT Bold" pitchFamily="66" charset="0"/>
            </a:endParaRPr>
          </a:p>
          <a:p>
            <a:pPr>
              <a:spcBef>
                <a:spcPct val="50000"/>
              </a:spcBef>
            </a:pPr>
            <a:r>
              <a:rPr lang="en-US" altLang="en-US" sz="1600">
                <a:latin typeface="Script MT Bold" pitchFamily="66" charset="0"/>
              </a:rPr>
              <a:t>Be thou faithful unto death, and I will give thee the crown of life</a:t>
            </a:r>
            <a:endParaRPr lang="en-US" altLang="en-US" sz="1600"/>
          </a:p>
        </p:txBody>
      </p:sp>
    </p:spTree>
    <p:extLst>
      <p:ext uri="{BB962C8B-B14F-4D97-AF65-F5344CB8AC3E}">
        <p14:creationId xmlns:p14="http://schemas.microsoft.com/office/powerpoint/2010/main" val="16094833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62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630">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630">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630">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6631">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6631">
                                            <p:txEl>
                                              <p:pRg st="1" end="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6631">
                                            <p:txEl>
                                              <p:pRg st="4" end="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6632">
                                            <p:txEl>
                                              <p:pRg st="0" end="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6632">
                                            <p:txEl>
                                              <p:pRg st="1" end="1"/>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6632">
                                            <p:txEl>
                                              <p:pRg st="3" end="3"/>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6634">
                                            <p:txEl>
                                              <p:pRg st="0" end="0"/>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26634">
                                            <p:txEl>
                                              <p:pRg st="1" end="1"/>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26634">
                                            <p:txEl>
                                              <p:pRg st="3" end="3"/>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26633">
                                            <p:txEl>
                                              <p:pRg st="0" end="0"/>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26633">
                                            <p:txEl>
                                              <p:pRg st="1" end="1"/>
                                            </p:txEl>
                                          </p:spTgt>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266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autoUpdateAnimBg="0"/>
      <p:bldP spid="26631" grpId="0" build="p" autoUpdateAnimBg="0"/>
      <p:bldP spid="26632" grpId="0" build="p" autoUpdateAnimBg="0"/>
      <p:bldP spid="26633" grpId="0" build="p" autoUpdateAnimBg="0"/>
      <p:bldP spid="26634" grpId="0" build="p" autoUpdateAnimBg="0"/>
      <p:bldP spid="26630"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 Box 6"/>
          <p:cNvSpPr txBox="1">
            <a:spLocks noChangeArrowheads="1"/>
          </p:cNvSpPr>
          <p:nvPr/>
        </p:nvSpPr>
        <p:spPr bwMode="auto">
          <a:xfrm>
            <a:off x="5842000" y="1590473"/>
            <a:ext cx="1930400" cy="426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0000B4"/>
                </a:solidFill>
              </a:rPr>
              <a:t>Sardis</a:t>
            </a:r>
          </a:p>
          <a:p>
            <a:pPr>
              <a:spcBef>
                <a:spcPct val="50000"/>
              </a:spcBef>
            </a:pPr>
            <a:r>
              <a:rPr lang="en-US" altLang="en-US" sz="2400" dirty="0">
                <a:solidFill>
                  <a:srgbClr val="0000B4"/>
                </a:solidFill>
                <a:latin typeface="Script MT Bold" pitchFamily="66" charset="0"/>
              </a:rPr>
              <a:t>has...the seven stars</a:t>
            </a:r>
            <a:endParaRPr lang="en-US" altLang="en-US" sz="2400" dirty="0">
              <a:latin typeface="Script MT Bold" pitchFamily="66" charset="0"/>
            </a:endParaRPr>
          </a:p>
          <a:p>
            <a:pPr>
              <a:spcBef>
                <a:spcPct val="50000"/>
              </a:spcBef>
            </a:pPr>
            <a:endParaRPr lang="en-US" altLang="en-US" sz="2400" dirty="0">
              <a:latin typeface="Script MT Bold" pitchFamily="66" charset="0"/>
            </a:endParaRPr>
          </a:p>
          <a:p>
            <a:pPr>
              <a:spcBef>
                <a:spcPct val="50000"/>
              </a:spcBef>
            </a:pPr>
            <a:endParaRPr lang="en-US" altLang="en-US" sz="2400" dirty="0">
              <a:latin typeface="Script MT Bold" pitchFamily="66" charset="0"/>
            </a:endParaRPr>
          </a:p>
          <a:p>
            <a:pPr>
              <a:spcBef>
                <a:spcPct val="50000"/>
              </a:spcBef>
            </a:pPr>
            <a:r>
              <a:rPr lang="en-US" altLang="en-US" sz="2400" dirty="0">
                <a:solidFill>
                  <a:srgbClr val="0000B4"/>
                </a:solidFill>
                <a:latin typeface="Script MT Bold" pitchFamily="66" charset="0"/>
              </a:rPr>
              <a:t>I will confess his name... before His angels</a:t>
            </a:r>
            <a:endParaRPr lang="en-US" altLang="en-US" sz="2800" dirty="0"/>
          </a:p>
        </p:txBody>
      </p:sp>
      <p:sp>
        <p:nvSpPr>
          <p:cNvPr id="27657" name="Text Box 9"/>
          <p:cNvSpPr txBox="1">
            <a:spLocks noChangeArrowheads="1"/>
          </p:cNvSpPr>
          <p:nvPr/>
        </p:nvSpPr>
        <p:spPr bwMode="auto">
          <a:xfrm>
            <a:off x="990600" y="1600200"/>
            <a:ext cx="28956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t>Remember:</a:t>
            </a:r>
          </a:p>
          <a:p>
            <a:pPr>
              <a:spcBef>
                <a:spcPct val="50000"/>
              </a:spcBef>
            </a:pPr>
            <a:r>
              <a:rPr lang="en-US" altLang="en-US" sz="2800" b="1" dirty="0">
                <a:latin typeface="Script MT Bold" pitchFamily="66" charset="0"/>
              </a:rPr>
              <a:t>“The </a:t>
            </a:r>
            <a:r>
              <a:rPr lang="en-US" altLang="en-US" sz="2800" b="1" u="sng" dirty="0">
                <a:latin typeface="Script MT Bold" pitchFamily="66" charset="0"/>
              </a:rPr>
              <a:t>seven stars </a:t>
            </a:r>
            <a:r>
              <a:rPr lang="en-US" altLang="en-US" sz="2800" b="1" dirty="0">
                <a:latin typeface="Script MT Bold" pitchFamily="66" charset="0"/>
              </a:rPr>
              <a:t>are </a:t>
            </a:r>
            <a:r>
              <a:rPr lang="en-US" altLang="en-US" sz="2800" b="1" u="sng" dirty="0">
                <a:latin typeface="Script MT Bold" pitchFamily="66" charset="0"/>
              </a:rPr>
              <a:t>the angels</a:t>
            </a:r>
            <a:r>
              <a:rPr lang="en-US" altLang="en-US" sz="2800" b="1" dirty="0">
                <a:latin typeface="Script MT Bold" pitchFamily="66" charset="0"/>
              </a:rPr>
              <a:t> of the seven churches”</a:t>
            </a:r>
            <a:r>
              <a:rPr lang="en-US" altLang="en-US" sz="2000" b="1" dirty="0"/>
              <a:t> Rev: 1:20</a:t>
            </a:r>
            <a:endParaRPr lang="en-US" altLang="en-US" b="1" dirty="0">
              <a:latin typeface="Script MT Bold" pitchFamily="66" charset="0"/>
            </a:endParaRPr>
          </a:p>
        </p:txBody>
      </p:sp>
      <p:sp>
        <p:nvSpPr>
          <p:cNvPr id="27658" name="Line 10"/>
          <p:cNvSpPr>
            <a:spLocks noChangeShapeType="1"/>
          </p:cNvSpPr>
          <p:nvPr/>
        </p:nvSpPr>
        <p:spPr bwMode="auto">
          <a:xfrm flipH="1">
            <a:off x="3657600" y="2514600"/>
            <a:ext cx="2057400" cy="0"/>
          </a:xfrm>
          <a:prstGeom prst="line">
            <a:avLst/>
          </a:prstGeom>
          <a:noFill/>
          <a:ln w="12700">
            <a:solidFill>
              <a:srgbClr val="B4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9" name="Line 11"/>
          <p:cNvSpPr>
            <a:spLocks noChangeShapeType="1"/>
          </p:cNvSpPr>
          <p:nvPr/>
        </p:nvSpPr>
        <p:spPr bwMode="auto">
          <a:xfrm flipH="1" flipV="1">
            <a:off x="3048000" y="3124200"/>
            <a:ext cx="2819400" cy="1905000"/>
          </a:xfrm>
          <a:prstGeom prst="line">
            <a:avLst/>
          </a:prstGeom>
          <a:noFill/>
          <a:ln w="12700">
            <a:solidFill>
              <a:srgbClr val="B4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6616707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7"/>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27658"/>
                                        </p:tgtEl>
                                        <p:attrNameLst>
                                          <p:attrName>style.visibility</p:attrName>
                                        </p:attrNameLst>
                                      </p:cBhvr>
                                      <p:to>
                                        <p:strVal val="visible"/>
                                      </p:to>
                                    </p:set>
                                    <p:animEffect transition="in" filter="wipe(left)">
                                      <p:cBhvr>
                                        <p:cTn id="10" dur="500"/>
                                        <p:tgtEl>
                                          <p:spTgt spid="27658"/>
                                        </p:tgtEl>
                                      </p:cBhvr>
                                    </p:animEffect>
                                  </p:childTnLst>
                                </p:cTn>
                              </p:par>
                            </p:childTnLst>
                          </p:cTn>
                        </p:par>
                        <p:par>
                          <p:cTn id="11" fill="hold" nodeType="afterGroup">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27659"/>
                                        </p:tgtEl>
                                        <p:attrNameLst>
                                          <p:attrName>style.visibility</p:attrName>
                                        </p:attrNameLst>
                                      </p:cBhvr>
                                      <p:to>
                                        <p:strVal val="visible"/>
                                      </p:to>
                                    </p:set>
                                    <p:animEffect transition="in" filter="wipe(left)">
                                      <p:cBhvr>
                                        <p:cTn id="14" dur="500"/>
                                        <p:tgtEl>
                                          <p:spTgt spid="27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autoUpdateAnimBg="0"/>
      <p:bldP spid="27658" grpId="0" animBg="1"/>
      <p:bldP spid="276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5536909" y="2057400"/>
            <a:ext cx="2565982"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0000B4"/>
                </a:solidFill>
              </a:rPr>
              <a:t>Sardis</a:t>
            </a:r>
          </a:p>
          <a:p>
            <a:pPr>
              <a:spcBef>
                <a:spcPct val="50000"/>
              </a:spcBef>
            </a:pPr>
            <a:r>
              <a:rPr lang="en-US" altLang="en-US" sz="2800" dirty="0">
                <a:solidFill>
                  <a:srgbClr val="0000B4"/>
                </a:solidFill>
                <a:latin typeface="Script MT Bold" pitchFamily="66" charset="0"/>
              </a:rPr>
              <a:t>I will confess his name...and before His angels</a:t>
            </a:r>
            <a:endParaRPr lang="en-US" altLang="en-US" sz="2800" dirty="0"/>
          </a:p>
        </p:txBody>
      </p:sp>
      <p:sp>
        <p:nvSpPr>
          <p:cNvPr id="29700" name="Text Box 4"/>
          <p:cNvSpPr txBox="1">
            <a:spLocks noChangeArrowheads="1"/>
          </p:cNvSpPr>
          <p:nvPr/>
        </p:nvSpPr>
        <p:spPr bwMode="auto">
          <a:xfrm>
            <a:off x="685800" y="1905000"/>
            <a:ext cx="39624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i="1" dirty="0">
                <a:effectLst>
                  <a:outerShdw blurRad="38100" dist="38100" dir="2700000" algn="tl">
                    <a:srgbClr val="C0C0C0"/>
                  </a:outerShdw>
                </a:effectLst>
              </a:rPr>
              <a:t>Who are these “angels”?</a:t>
            </a:r>
            <a:endParaRPr lang="en-US" altLang="en-US" sz="2400" b="1" dirty="0">
              <a:effectLst>
                <a:outerShdw blurRad="38100" dist="38100" dir="2700000" algn="tl">
                  <a:srgbClr val="C0C0C0"/>
                </a:outerShdw>
              </a:effectLst>
            </a:endParaRPr>
          </a:p>
          <a:p>
            <a:pPr>
              <a:spcBef>
                <a:spcPct val="50000"/>
              </a:spcBef>
            </a:pPr>
            <a:endParaRPr lang="en-US" altLang="en-US" sz="2400" b="1" dirty="0"/>
          </a:p>
          <a:p>
            <a:pPr>
              <a:spcBef>
                <a:spcPct val="50000"/>
              </a:spcBef>
            </a:pPr>
            <a:r>
              <a:rPr lang="en-US" altLang="en-US" sz="2400" b="1" dirty="0"/>
              <a:t>Lk 12:8 “Every one who shall confess me before men, him shall the Son of man also </a:t>
            </a:r>
            <a:r>
              <a:rPr lang="en-US" altLang="en-US" sz="2400" b="1" u="sng" dirty="0"/>
              <a:t>confess before the angels of God</a:t>
            </a:r>
            <a:endParaRPr lang="en-US" altLang="en-US" sz="2400" b="1" dirty="0"/>
          </a:p>
        </p:txBody>
      </p:sp>
    </p:spTree>
    <p:extLst>
      <p:ext uri="{BB962C8B-B14F-4D97-AF65-F5344CB8AC3E}">
        <p14:creationId xmlns:p14="http://schemas.microsoft.com/office/powerpoint/2010/main" val="138503693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7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7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5943600" y="2057400"/>
            <a:ext cx="1752600"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0000B4"/>
                </a:solidFill>
              </a:rPr>
              <a:t>Sardis</a:t>
            </a:r>
          </a:p>
          <a:p>
            <a:pPr>
              <a:spcBef>
                <a:spcPct val="50000"/>
              </a:spcBef>
            </a:pPr>
            <a:r>
              <a:rPr lang="en-US" altLang="en-US">
                <a:solidFill>
                  <a:srgbClr val="0000B4"/>
                </a:solidFill>
                <a:latin typeface="Script MT Bold" pitchFamily="66" charset="0"/>
              </a:rPr>
              <a:t>I will confess his name...and before His angels</a:t>
            </a:r>
            <a:endParaRPr lang="en-US" altLang="en-US"/>
          </a:p>
        </p:txBody>
      </p:sp>
      <p:sp>
        <p:nvSpPr>
          <p:cNvPr id="30724" name="Text Box 4"/>
          <p:cNvSpPr txBox="1">
            <a:spLocks noChangeArrowheads="1"/>
          </p:cNvSpPr>
          <p:nvPr/>
        </p:nvSpPr>
        <p:spPr bwMode="auto">
          <a:xfrm>
            <a:off x="685800" y="1905000"/>
            <a:ext cx="3962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i="1">
                <a:effectLst>
                  <a:outerShdw blurRad="38100" dist="38100" dir="2700000" algn="tl">
                    <a:srgbClr val="C0C0C0"/>
                  </a:outerShdw>
                </a:effectLst>
              </a:rPr>
              <a:t>Who are these “angels”?</a:t>
            </a:r>
            <a:endParaRPr lang="en-US" altLang="en-US" b="1">
              <a:effectLst>
                <a:outerShdw blurRad="38100" dist="38100" dir="2700000" algn="tl">
                  <a:srgbClr val="C0C0C0"/>
                </a:outerShdw>
              </a:effectLst>
            </a:endParaRPr>
          </a:p>
          <a:p>
            <a:pPr>
              <a:spcBef>
                <a:spcPct val="50000"/>
              </a:spcBef>
            </a:pPr>
            <a:endParaRPr lang="en-US" altLang="en-US" b="1" u="sng"/>
          </a:p>
          <a:p>
            <a:pPr>
              <a:spcBef>
                <a:spcPct val="50000"/>
              </a:spcBef>
            </a:pPr>
            <a:r>
              <a:rPr lang="en-US" altLang="en-US" b="1" u="sng"/>
              <a:t>Heavenly Beings</a:t>
            </a:r>
            <a:r>
              <a:rPr lang="en-US" altLang="en-US" b="1"/>
              <a:t>!</a:t>
            </a:r>
            <a:endParaRPr lang="en-US" altLang="en-US"/>
          </a:p>
        </p:txBody>
      </p:sp>
      <p:sp>
        <p:nvSpPr>
          <p:cNvPr id="30725" name="Text Box 5"/>
          <p:cNvSpPr txBox="1">
            <a:spLocks noChangeArrowheads="1"/>
          </p:cNvSpPr>
          <p:nvPr/>
        </p:nvSpPr>
        <p:spPr bwMode="auto">
          <a:xfrm>
            <a:off x="609600" y="3886200"/>
            <a:ext cx="411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…assigned to the churches as Michael was to Israel</a:t>
            </a:r>
          </a:p>
        </p:txBody>
      </p:sp>
    </p:spTree>
    <p:extLst>
      <p:ext uri="{BB962C8B-B14F-4D97-AF65-F5344CB8AC3E}">
        <p14:creationId xmlns:p14="http://schemas.microsoft.com/office/powerpoint/2010/main" val="28221221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685800" y="1905000"/>
            <a:ext cx="41910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i="1">
                <a:effectLst>
                  <a:outerShdw blurRad="38100" dist="38100" dir="2700000" algn="tl">
                    <a:srgbClr val="C0C0C0"/>
                  </a:outerShdw>
                </a:effectLst>
              </a:rPr>
              <a:t>The angel represents the church…</a:t>
            </a:r>
            <a:endParaRPr lang="en-US" altLang="en-US" b="1"/>
          </a:p>
          <a:p>
            <a:pPr>
              <a:spcBef>
                <a:spcPct val="50000"/>
              </a:spcBef>
            </a:pPr>
            <a:r>
              <a:rPr lang="en-US" altLang="en-US" b="1" u="sng"/>
              <a:t>Singular</a:t>
            </a:r>
            <a:r>
              <a:rPr lang="en-US" altLang="en-US" b="1"/>
              <a:t> pronouns indicate the angel is addressed throughout each of the letters.</a:t>
            </a:r>
          </a:p>
          <a:p>
            <a:pPr>
              <a:spcBef>
                <a:spcPct val="50000"/>
              </a:spcBef>
            </a:pPr>
            <a:r>
              <a:rPr lang="en-US" altLang="en-US" b="1"/>
              <a:t>But </a:t>
            </a:r>
            <a:r>
              <a:rPr lang="en-US" altLang="en-US" b="1" u="sng"/>
              <a:t>plural</a:t>
            </a:r>
            <a:r>
              <a:rPr lang="en-US" altLang="en-US" b="1"/>
              <a:t> pronouns are used when required by the sense.</a:t>
            </a:r>
            <a:endParaRPr lang="en-US" altLang="en-US" sz="2000" b="1"/>
          </a:p>
        </p:txBody>
      </p:sp>
      <p:sp>
        <p:nvSpPr>
          <p:cNvPr id="32772" name="Text Box 4"/>
          <p:cNvSpPr txBox="1">
            <a:spLocks noChangeArrowheads="1"/>
          </p:cNvSpPr>
          <p:nvPr/>
        </p:nvSpPr>
        <p:spPr bwMode="auto">
          <a:xfrm>
            <a:off x="5257800" y="1752600"/>
            <a:ext cx="29718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Rev. 2:9</a:t>
            </a:r>
          </a:p>
          <a:p>
            <a:pPr>
              <a:spcBef>
                <a:spcPct val="50000"/>
              </a:spcBef>
            </a:pPr>
            <a:r>
              <a:rPr lang="en-US" altLang="en-US">
                <a:latin typeface="Script MT Bold" pitchFamily="66" charset="0"/>
              </a:rPr>
              <a:t>“I know </a:t>
            </a:r>
            <a:r>
              <a:rPr lang="en-US" altLang="en-US" u="sng">
                <a:latin typeface="Script MT Bold" pitchFamily="66" charset="0"/>
              </a:rPr>
              <a:t>thy</a:t>
            </a:r>
            <a:r>
              <a:rPr lang="en-US" altLang="en-US">
                <a:latin typeface="Script MT Bold" pitchFamily="66" charset="0"/>
              </a:rPr>
              <a:t> </a:t>
            </a:r>
            <a:r>
              <a:rPr lang="en-US" altLang="en-US" sz="1600">
                <a:latin typeface="Arial" charset="0"/>
              </a:rPr>
              <a:t>[singular]</a:t>
            </a:r>
            <a:r>
              <a:rPr lang="en-US" altLang="en-US">
                <a:latin typeface="Script MT Bold" pitchFamily="66" charset="0"/>
              </a:rPr>
              <a:t> tribulation, and </a:t>
            </a:r>
            <a:r>
              <a:rPr lang="en-US" altLang="en-US" u="sng">
                <a:latin typeface="Script MT Bold" pitchFamily="66" charset="0"/>
              </a:rPr>
              <a:t>thy</a:t>
            </a:r>
            <a:r>
              <a:rPr lang="en-US" altLang="en-US">
                <a:latin typeface="Script MT Bold" pitchFamily="66" charset="0"/>
              </a:rPr>
              <a:t> </a:t>
            </a:r>
            <a:r>
              <a:rPr lang="en-US" altLang="en-US" sz="1600">
                <a:latin typeface="Arial" charset="0"/>
              </a:rPr>
              <a:t>[singular]</a:t>
            </a:r>
            <a:r>
              <a:rPr lang="en-US" altLang="en-US">
                <a:latin typeface="Script MT Bold" pitchFamily="66" charset="0"/>
              </a:rPr>
              <a:t> poverty (but </a:t>
            </a:r>
            <a:r>
              <a:rPr lang="en-US" altLang="en-US" u="sng">
                <a:latin typeface="Script MT Bold" pitchFamily="66" charset="0"/>
              </a:rPr>
              <a:t>thou</a:t>
            </a:r>
            <a:r>
              <a:rPr lang="en-US" altLang="en-US">
                <a:latin typeface="Script MT Bold" pitchFamily="66" charset="0"/>
              </a:rPr>
              <a:t> </a:t>
            </a:r>
            <a:r>
              <a:rPr lang="en-US" altLang="en-US" sz="1600">
                <a:latin typeface="Arial" charset="0"/>
              </a:rPr>
              <a:t>[singular]</a:t>
            </a:r>
            <a:r>
              <a:rPr lang="en-US" altLang="en-US">
                <a:latin typeface="Script MT Bold" pitchFamily="66" charset="0"/>
              </a:rPr>
              <a:t> art rich)…”</a:t>
            </a:r>
            <a:endParaRPr lang="en-US" altLang="en-US"/>
          </a:p>
          <a:p>
            <a:pPr>
              <a:spcBef>
                <a:spcPct val="50000"/>
              </a:spcBef>
            </a:pPr>
            <a:r>
              <a:rPr lang="en-US" altLang="en-US"/>
              <a:t>Rev. 2:10 </a:t>
            </a:r>
            <a:r>
              <a:rPr lang="en-US" altLang="en-US">
                <a:latin typeface="Script MT Bold" pitchFamily="66" charset="0"/>
              </a:rPr>
              <a:t>“behold, the devil is about to cast some of </a:t>
            </a:r>
            <a:r>
              <a:rPr lang="en-US" altLang="en-US" u="sng">
                <a:latin typeface="Script MT Bold" pitchFamily="66" charset="0"/>
              </a:rPr>
              <a:t>you</a:t>
            </a:r>
            <a:r>
              <a:rPr lang="en-US" altLang="en-US">
                <a:latin typeface="Script MT Bold" pitchFamily="66" charset="0"/>
              </a:rPr>
              <a:t> </a:t>
            </a:r>
            <a:r>
              <a:rPr lang="en-US" altLang="en-US" sz="1600">
                <a:latin typeface="Arial" charset="0"/>
              </a:rPr>
              <a:t>[plural]</a:t>
            </a:r>
            <a:r>
              <a:rPr lang="en-US" altLang="en-US">
                <a:latin typeface="Script MT Bold" pitchFamily="66" charset="0"/>
              </a:rPr>
              <a:t> into prison.”</a:t>
            </a:r>
            <a:endParaRPr lang="en-US" altLang="en-US"/>
          </a:p>
        </p:txBody>
      </p:sp>
    </p:spTree>
    <p:extLst>
      <p:ext uri="{BB962C8B-B14F-4D97-AF65-F5344CB8AC3E}">
        <p14:creationId xmlns:p14="http://schemas.microsoft.com/office/powerpoint/2010/main" val="30047656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772">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2772">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27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P spid="32772"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685800" y="1143000"/>
            <a:ext cx="4191000"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t>we see…</a:t>
            </a:r>
          </a:p>
          <a:p>
            <a:pPr>
              <a:spcBef>
                <a:spcPct val="50000"/>
              </a:spcBef>
            </a:pPr>
            <a:r>
              <a:rPr lang="en-US" altLang="en-US" sz="2400" b="1" dirty="0"/>
              <a:t>Angels of “little ones”</a:t>
            </a:r>
            <a:r>
              <a:rPr lang="en-US" altLang="en-US" sz="2800" b="1" dirty="0"/>
              <a:t> Mt. 18:10</a:t>
            </a:r>
          </a:p>
          <a:p>
            <a:pPr>
              <a:spcBef>
                <a:spcPct val="50000"/>
              </a:spcBef>
            </a:pPr>
            <a:r>
              <a:rPr lang="en-US" altLang="en-US" sz="2400" b="1" dirty="0"/>
              <a:t>Angels of the devil</a:t>
            </a:r>
          </a:p>
          <a:p>
            <a:pPr>
              <a:spcBef>
                <a:spcPct val="50000"/>
              </a:spcBef>
            </a:pPr>
            <a:r>
              <a:rPr lang="en-US" altLang="en-US" sz="2400" b="1" dirty="0"/>
              <a:t>Angels of kingdoms</a:t>
            </a:r>
          </a:p>
          <a:p>
            <a:pPr>
              <a:spcBef>
                <a:spcPct val="50000"/>
              </a:spcBef>
            </a:pPr>
            <a:r>
              <a:rPr lang="en-US" altLang="en-US" sz="2400" b="1" dirty="0"/>
              <a:t>Angels of churches</a:t>
            </a:r>
          </a:p>
          <a:p>
            <a:pPr>
              <a:spcBef>
                <a:spcPct val="50000"/>
              </a:spcBef>
            </a:pPr>
            <a:endParaRPr lang="en-US" altLang="en-US" sz="2000" b="1" dirty="0"/>
          </a:p>
        </p:txBody>
      </p:sp>
    </p:spTree>
    <p:extLst>
      <p:ext uri="{BB962C8B-B14F-4D97-AF65-F5344CB8AC3E}">
        <p14:creationId xmlns:p14="http://schemas.microsoft.com/office/powerpoint/2010/main" val="34708272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74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74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17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12"/>
          <p:cNvSpPr/>
          <p:nvPr/>
        </p:nvSpPr>
        <p:spPr bwMode="auto">
          <a:xfrm>
            <a:off x="4419600" y="1588966"/>
            <a:ext cx="4495800" cy="409653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 name="Rounded Rectangle 13"/>
          <p:cNvSpPr/>
          <p:nvPr/>
        </p:nvSpPr>
        <p:spPr bwMode="auto">
          <a:xfrm>
            <a:off x="4419600" y="2667000"/>
            <a:ext cx="4495800" cy="304800"/>
          </a:xfrm>
          <a:prstGeom prst="round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Rectangle 2"/>
          <p:cNvSpPr/>
          <p:nvPr/>
        </p:nvSpPr>
        <p:spPr bwMode="auto">
          <a:xfrm>
            <a:off x="304800" y="1600200"/>
            <a:ext cx="4016908" cy="409653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 name="Rounded Rectangle 1"/>
          <p:cNvSpPr/>
          <p:nvPr/>
        </p:nvSpPr>
        <p:spPr bwMode="auto">
          <a:xfrm>
            <a:off x="304800" y="2667000"/>
            <a:ext cx="4038600" cy="304800"/>
          </a:xfrm>
          <a:prstGeom prst="round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866" name="Rectangle 2"/>
          <p:cNvSpPr>
            <a:spLocks noChangeArrowheads="1"/>
          </p:cNvSpPr>
          <p:nvPr/>
        </p:nvSpPr>
        <p:spPr bwMode="auto">
          <a:xfrm>
            <a:off x="304800" y="1600200"/>
            <a:ext cx="4038600" cy="4054475"/>
          </a:xfrm>
          <a:prstGeom prst="rect">
            <a:avLst/>
          </a:prstGeom>
          <a:noFill/>
          <a:ln>
            <a:noFill/>
          </a:ln>
          <a:effectLst/>
        </p:spPr>
        <p:txBody>
          <a:bodyPr>
            <a:spAutoFit/>
          </a:bodyPr>
          <a:lstStyle/>
          <a:p>
            <a:pPr eaLnBrk="0" fontAlgn="base" hangingPunct="0">
              <a:spcBef>
                <a:spcPct val="0"/>
              </a:spcBef>
              <a:spcAft>
                <a:spcPct val="0"/>
              </a:spcAft>
            </a:pPr>
            <a:r>
              <a:rPr lang="en-US" altLang="en-US" sz="2400" b="1" u="sng" dirty="0">
                <a:solidFill>
                  <a:srgbClr val="000000"/>
                </a:solidFill>
                <a:latin typeface="Arial" charset="0"/>
              </a:rPr>
              <a:t>12:1-6</a:t>
            </a:r>
          </a:p>
          <a:p>
            <a:pPr eaLnBrk="0" fontAlgn="base" hangingPunct="0">
              <a:spcBef>
                <a:spcPct val="0"/>
              </a:spcBef>
              <a:spcAft>
                <a:spcPct val="0"/>
              </a:spcAft>
            </a:pPr>
            <a:endParaRPr lang="en-US" altLang="en-US" sz="2400" b="1" dirty="0">
              <a:solidFill>
                <a:srgbClr val="000000"/>
              </a:solidFill>
              <a:latin typeface="Arial" charset="0"/>
            </a:endParaRPr>
          </a:p>
          <a:p>
            <a:pPr eaLnBrk="0" fontAlgn="base" hangingPunct="0">
              <a:spcBef>
                <a:spcPct val="0"/>
              </a:spcBef>
              <a:spcAft>
                <a:spcPct val="0"/>
              </a:spcAft>
            </a:pPr>
            <a:r>
              <a:rPr lang="en-US" altLang="en-US" sz="2000" b="1" dirty="0">
                <a:solidFill>
                  <a:srgbClr val="000000"/>
                </a:solidFill>
                <a:latin typeface="Arial" charset="0"/>
              </a:rPr>
              <a:t>12:5</a:t>
            </a:r>
          </a:p>
          <a:p>
            <a:pPr eaLnBrk="0" fontAlgn="base" hangingPunct="0">
              <a:spcBef>
                <a:spcPct val="0"/>
              </a:spcBef>
              <a:spcAft>
                <a:spcPct val="0"/>
              </a:spcAft>
            </a:pPr>
            <a:r>
              <a:rPr lang="en-US" altLang="en-US" b="1" i="1" dirty="0">
                <a:solidFill>
                  <a:srgbClr val="000000"/>
                </a:solidFill>
                <a:latin typeface="Verdana" pitchFamily="34" charset="0"/>
              </a:rPr>
              <a:t>child was caught up unto God</a:t>
            </a:r>
          </a:p>
          <a:p>
            <a:pPr eaLnBrk="0" fontAlgn="base" hangingPunct="0">
              <a:spcBef>
                <a:spcPct val="0"/>
              </a:spcBef>
              <a:spcAft>
                <a:spcPct val="0"/>
              </a:spcAft>
            </a:pPr>
            <a:endParaRPr lang="en-US" altLang="en-US" sz="2000" b="1" i="1" dirty="0">
              <a:solidFill>
                <a:srgbClr val="000000"/>
              </a:solidFill>
              <a:latin typeface="Arial" charset="0"/>
            </a:endParaRPr>
          </a:p>
          <a:p>
            <a:pPr eaLnBrk="0" fontAlgn="base" hangingPunct="0">
              <a:spcBef>
                <a:spcPct val="0"/>
              </a:spcBef>
              <a:spcAft>
                <a:spcPct val="0"/>
              </a:spcAft>
            </a:pPr>
            <a:r>
              <a:rPr lang="en-US" altLang="en-US" sz="2000" b="1" dirty="0">
                <a:solidFill>
                  <a:srgbClr val="000000"/>
                </a:solidFill>
                <a:latin typeface="Arial" charset="0"/>
              </a:rPr>
              <a:t>12:6a</a:t>
            </a:r>
          </a:p>
          <a:p>
            <a:pPr eaLnBrk="0" fontAlgn="base" hangingPunct="0">
              <a:spcBef>
                <a:spcPct val="0"/>
              </a:spcBef>
              <a:spcAft>
                <a:spcPct val="0"/>
              </a:spcAft>
            </a:pPr>
            <a:r>
              <a:rPr lang="en-US" altLang="en-US" b="1" i="1" dirty="0">
                <a:solidFill>
                  <a:srgbClr val="000000"/>
                </a:solidFill>
                <a:latin typeface="Verdana" pitchFamily="34" charset="0"/>
              </a:rPr>
              <a:t>woman fled to the wilderness</a:t>
            </a:r>
          </a:p>
          <a:p>
            <a:pPr eaLnBrk="0" fontAlgn="base" hangingPunct="0">
              <a:spcBef>
                <a:spcPct val="0"/>
              </a:spcBef>
              <a:spcAft>
                <a:spcPct val="0"/>
              </a:spcAft>
            </a:pPr>
            <a:endParaRPr lang="en-US" altLang="en-US" sz="2000" b="1" dirty="0">
              <a:solidFill>
                <a:srgbClr val="000000"/>
              </a:solidFill>
              <a:latin typeface="Arial" charset="0"/>
            </a:endParaRPr>
          </a:p>
          <a:p>
            <a:pPr eaLnBrk="0" fontAlgn="base" hangingPunct="0">
              <a:spcBef>
                <a:spcPct val="0"/>
              </a:spcBef>
              <a:spcAft>
                <a:spcPct val="0"/>
              </a:spcAft>
            </a:pPr>
            <a:r>
              <a:rPr lang="en-US" altLang="en-US" sz="2000" b="1" dirty="0">
                <a:solidFill>
                  <a:srgbClr val="000000"/>
                </a:solidFill>
                <a:latin typeface="Arial" charset="0"/>
              </a:rPr>
              <a:t>12:6b</a:t>
            </a:r>
          </a:p>
          <a:p>
            <a:pPr eaLnBrk="0" fontAlgn="base" hangingPunct="0">
              <a:spcBef>
                <a:spcPct val="0"/>
              </a:spcBef>
              <a:spcAft>
                <a:spcPct val="0"/>
              </a:spcAft>
            </a:pPr>
            <a:r>
              <a:rPr lang="en-US" altLang="en-US" b="1" i="1" dirty="0">
                <a:solidFill>
                  <a:srgbClr val="000000"/>
                </a:solidFill>
                <a:latin typeface="Verdana" pitchFamily="34" charset="0"/>
              </a:rPr>
              <a:t>there they may nourish her</a:t>
            </a:r>
          </a:p>
          <a:p>
            <a:pPr eaLnBrk="0" fontAlgn="base" hangingPunct="0">
              <a:spcBef>
                <a:spcPct val="0"/>
              </a:spcBef>
              <a:spcAft>
                <a:spcPct val="0"/>
              </a:spcAft>
            </a:pPr>
            <a:endParaRPr lang="en-US" altLang="en-US" sz="2000" b="1" i="1" dirty="0">
              <a:solidFill>
                <a:srgbClr val="000000"/>
              </a:solidFill>
              <a:latin typeface="Arial" charset="0"/>
            </a:endParaRPr>
          </a:p>
          <a:p>
            <a:pPr eaLnBrk="0" fontAlgn="base" hangingPunct="0">
              <a:spcBef>
                <a:spcPct val="0"/>
              </a:spcBef>
              <a:spcAft>
                <a:spcPct val="0"/>
              </a:spcAft>
            </a:pPr>
            <a:r>
              <a:rPr lang="en-US" altLang="en-US" sz="2000" b="1" dirty="0">
                <a:solidFill>
                  <a:srgbClr val="000000"/>
                </a:solidFill>
                <a:latin typeface="Arial" charset="0"/>
              </a:rPr>
              <a:t>12:6c</a:t>
            </a:r>
          </a:p>
          <a:p>
            <a:pPr eaLnBrk="0" fontAlgn="base" hangingPunct="0">
              <a:spcBef>
                <a:spcPct val="0"/>
              </a:spcBef>
              <a:spcAft>
                <a:spcPct val="0"/>
              </a:spcAft>
            </a:pPr>
            <a:r>
              <a:rPr lang="en-US" altLang="en-US" b="1" i="1" dirty="0">
                <a:solidFill>
                  <a:srgbClr val="000000"/>
                </a:solidFill>
                <a:latin typeface="Verdana" pitchFamily="34" charset="0"/>
              </a:rPr>
              <a:t>1260 days</a:t>
            </a:r>
          </a:p>
        </p:txBody>
      </p:sp>
      <p:sp>
        <p:nvSpPr>
          <p:cNvPr id="36867" name="Rectangle 3"/>
          <p:cNvSpPr>
            <a:spLocks noChangeArrowheads="1"/>
          </p:cNvSpPr>
          <p:nvPr/>
        </p:nvSpPr>
        <p:spPr bwMode="auto">
          <a:xfrm>
            <a:off x="4419600" y="1600200"/>
            <a:ext cx="4495800" cy="4054475"/>
          </a:xfrm>
          <a:prstGeom prst="rect">
            <a:avLst/>
          </a:prstGeom>
          <a:noFill/>
          <a:ln>
            <a:noFill/>
          </a:ln>
          <a:effectLst/>
        </p:spPr>
        <p:txBody>
          <a:bodyPr>
            <a:spAutoFit/>
          </a:bodyPr>
          <a:lstStyle/>
          <a:p>
            <a:pPr eaLnBrk="0" fontAlgn="base" hangingPunct="0">
              <a:spcBef>
                <a:spcPct val="0"/>
              </a:spcBef>
              <a:spcAft>
                <a:spcPct val="0"/>
              </a:spcAft>
            </a:pPr>
            <a:r>
              <a:rPr lang="en-US" altLang="en-US" sz="2400" b="1" u="sng" dirty="0">
                <a:solidFill>
                  <a:srgbClr val="000000"/>
                </a:solidFill>
                <a:latin typeface="Arial" charset="0"/>
              </a:rPr>
              <a:t>12:7-17</a:t>
            </a:r>
          </a:p>
          <a:p>
            <a:pPr eaLnBrk="0" fontAlgn="base" hangingPunct="0">
              <a:spcBef>
                <a:spcPct val="0"/>
              </a:spcBef>
              <a:spcAft>
                <a:spcPct val="0"/>
              </a:spcAft>
            </a:pPr>
            <a:endParaRPr lang="en-US" altLang="en-US" sz="2400" b="1" dirty="0">
              <a:solidFill>
                <a:srgbClr val="000000"/>
              </a:solidFill>
              <a:latin typeface="Arial" charset="0"/>
            </a:endParaRPr>
          </a:p>
          <a:p>
            <a:pPr eaLnBrk="0" fontAlgn="base" hangingPunct="0">
              <a:spcBef>
                <a:spcPct val="0"/>
              </a:spcBef>
              <a:spcAft>
                <a:spcPct val="0"/>
              </a:spcAft>
            </a:pPr>
            <a:r>
              <a:rPr lang="en-US" altLang="en-US" sz="2000" b="1" dirty="0">
                <a:solidFill>
                  <a:srgbClr val="000000"/>
                </a:solidFill>
                <a:latin typeface="Arial" charset="0"/>
              </a:rPr>
              <a:t>12:7-13</a:t>
            </a:r>
          </a:p>
          <a:p>
            <a:pPr eaLnBrk="0" fontAlgn="base" hangingPunct="0">
              <a:spcBef>
                <a:spcPct val="0"/>
              </a:spcBef>
              <a:spcAft>
                <a:spcPct val="0"/>
              </a:spcAft>
            </a:pPr>
            <a:r>
              <a:rPr lang="en-US" altLang="en-US" b="1" i="1" dirty="0">
                <a:solidFill>
                  <a:srgbClr val="000000"/>
                </a:solidFill>
                <a:latin typeface="Verdana" pitchFamily="34" charset="0"/>
              </a:rPr>
              <a:t>dragon saw he was cast down</a:t>
            </a:r>
            <a:endParaRPr lang="en-US" altLang="en-US" b="1" dirty="0">
              <a:solidFill>
                <a:srgbClr val="000000"/>
              </a:solidFill>
              <a:latin typeface="Verdana" pitchFamily="34" charset="0"/>
            </a:endParaRPr>
          </a:p>
          <a:p>
            <a:pPr eaLnBrk="0" fontAlgn="base" hangingPunct="0">
              <a:spcBef>
                <a:spcPct val="0"/>
              </a:spcBef>
              <a:spcAft>
                <a:spcPct val="0"/>
              </a:spcAft>
            </a:pPr>
            <a:endParaRPr lang="en-US" altLang="en-US" sz="2000" b="1" dirty="0">
              <a:solidFill>
                <a:srgbClr val="000000"/>
              </a:solidFill>
              <a:latin typeface="Arial" charset="0"/>
            </a:endParaRPr>
          </a:p>
          <a:p>
            <a:pPr eaLnBrk="0" fontAlgn="base" hangingPunct="0">
              <a:spcBef>
                <a:spcPct val="0"/>
              </a:spcBef>
              <a:spcAft>
                <a:spcPct val="0"/>
              </a:spcAft>
            </a:pPr>
            <a:r>
              <a:rPr lang="en-US" altLang="en-US" sz="2000" b="1" dirty="0">
                <a:solidFill>
                  <a:srgbClr val="000000"/>
                </a:solidFill>
                <a:latin typeface="Arial" charset="0"/>
              </a:rPr>
              <a:t>12:14a</a:t>
            </a:r>
          </a:p>
          <a:p>
            <a:pPr eaLnBrk="0" fontAlgn="base" hangingPunct="0">
              <a:spcBef>
                <a:spcPct val="0"/>
              </a:spcBef>
              <a:spcAft>
                <a:spcPct val="0"/>
              </a:spcAft>
            </a:pPr>
            <a:r>
              <a:rPr lang="en-US" altLang="en-US" b="1" i="1" dirty="0">
                <a:solidFill>
                  <a:srgbClr val="000000"/>
                </a:solidFill>
                <a:latin typeface="Verdana" pitchFamily="34" charset="0"/>
              </a:rPr>
              <a:t>she might fly to the wilderness</a:t>
            </a:r>
          </a:p>
          <a:p>
            <a:pPr eaLnBrk="0" fontAlgn="base" hangingPunct="0">
              <a:spcBef>
                <a:spcPct val="0"/>
              </a:spcBef>
              <a:spcAft>
                <a:spcPct val="0"/>
              </a:spcAft>
            </a:pPr>
            <a:endParaRPr lang="en-US" altLang="en-US" sz="2000" b="1" dirty="0">
              <a:solidFill>
                <a:srgbClr val="000000"/>
              </a:solidFill>
              <a:latin typeface="Arial" charset="0"/>
            </a:endParaRPr>
          </a:p>
          <a:p>
            <a:pPr eaLnBrk="0" fontAlgn="base" hangingPunct="0">
              <a:spcBef>
                <a:spcPct val="0"/>
              </a:spcBef>
              <a:spcAft>
                <a:spcPct val="0"/>
              </a:spcAft>
            </a:pPr>
            <a:r>
              <a:rPr lang="en-US" altLang="en-US" sz="2000" b="1" dirty="0">
                <a:solidFill>
                  <a:srgbClr val="000000"/>
                </a:solidFill>
                <a:latin typeface="Arial" charset="0"/>
              </a:rPr>
              <a:t>12:14b</a:t>
            </a:r>
          </a:p>
          <a:p>
            <a:pPr eaLnBrk="0" fontAlgn="base" hangingPunct="0">
              <a:spcBef>
                <a:spcPct val="0"/>
              </a:spcBef>
              <a:spcAft>
                <a:spcPct val="0"/>
              </a:spcAft>
            </a:pPr>
            <a:r>
              <a:rPr lang="en-US" altLang="en-US" b="1" i="1" dirty="0">
                <a:solidFill>
                  <a:srgbClr val="000000"/>
                </a:solidFill>
                <a:latin typeface="Verdana" pitchFamily="34" charset="0"/>
              </a:rPr>
              <a:t>where she is nourished</a:t>
            </a:r>
            <a:endParaRPr lang="en-US" altLang="en-US" sz="2000" b="1" dirty="0">
              <a:solidFill>
                <a:srgbClr val="000000"/>
              </a:solidFill>
              <a:latin typeface="Arial" charset="0"/>
            </a:endParaRPr>
          </a:p>
          <a:p>
            <a:pPr eaLnBrk="0" fontAlgn="base" hangingPunct="0">
              <a:spcBef>
                <a:spcPct val="0"/>
              </a:spcBef>
              <a:spcAft>
                <a:spcPct val="0"/>
              </a:spcAft>
            </a:pPr>
            <a:endParaRPr lang="en-US" altLang="en-US" sz="2000" b="1" dirty="0">
              <a:solidFill>
                <a:srgbClr val="000000"/>
              </a:solidFill>
              <a:latin typeface="Arial" charset="0"/>
            </a:endParaRPr>
          </a:p>
          <a:p>
            <a:pPr eaLnBrk="0" fontAlgn="base" hangingPunct="0">
              <a:spcBef>
                <a:spcPct val="0"/>
              </a:spcBef>
              <a:spcAft>
                <a:spcPct val="0"/>
              </a:spcAft>
            </a:pPr>
            <a:r>
              <a:rPr lang="en-US" altLang="en-US" sz="2000" b="1" dirty="0">
                <a:solidFill>
                  <a:srgbClr val="000000"/>
                </a:solidFill>
                <a:latin typeface="Arial" charset="0"/>
              </a:rPr>
              <a:t>12:14c</a:t>
            </a:r>
          </a:p>
          <a:p>
            <a:pPr eaLnBrk="0" fontAlgn="base" hangingPunct="0">
              <a:spcBef>
                <a:spcPct val="0"/>
              </a:spcBef>
              <a:spcAft>
                <a:spcPct val="0"/>
              </a:spcAft>
            </a:pPr>
            <a:r>
              <a:rPr lang="en-US" altLang="en-US" b="1" i="1" dirty="0">
                <a:solidFill>
                  <a:srgbClr val="000000"/>
                </a:solidFill>
                <a:latin typeface="Verdana" pitchFamily="34" charset="0"/>
              </a:rPr>
              <a:t>time, and times, and half a time</a:t>
            </a:r>
            <a:endParaRPr lang="en-US" altLang="en-US" i="1" dirty="0">
              <a:solidFill>
                <a:srgbClr val="000000"/>
              </a:solidFill>
              <a:latin typeface="Verdana" pitchFamily="34" charset="0"/>
            </a:endParaRPr>
          </a:p>
        </p:txBody>
      </p:sp>
      <p:sp>
        <p:nvSpPr>
          <p:cNvPr id="36868" name="Text Box 4"/>
          <p:cNvSpPr txBox="1">
            <a:spLocks noChangeArrowheads="1"/>
          </p:cNvSpPr>
          <p:nvPr/>
        </p:nvSpPr>
        <p:spPr bwMode="auto">
          <a:xfrm>
            <a:off x="1447800" y="381000"/>
            <a:ext cx="586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800" b="1" u="sng" dirty="0">
                <a:solidFill>
                  <a:srgbClr val="FFFFFF"/>
                </a:solidFill>
                <a:latin typeface="Arial" charset="0"/>
              </a:rPr>
              <a:t>Revelation 12</a:t>
            </a:r>
            <a:endParaRPr lang="en-US" altLang="en-US" sz="2800" dirty="0">
              <a:solidFill>
                <a:srgbClr val="FFFFFF"/>
              </a:solidFill>
              <a:latin typeface="Arial" charset="0"/>
            </a:endParaRPr>
          </a:p>
        </p:txBody>
      </p:sp>
      <p:sp>
        <p:nvSpPr>
          <p:cNvPr id="36870" name="Line 6"/>
          <p:cNvSpPr>
            <a:spLocks noChangeShapeType="1"/>
          </p:cNvSpPr>
          <p:nvPr/>
        </p:nvSpPr>
        <p:spPr bwMode="auto">
          <a:xfrm>
            <a:off x="381000" y="2971800"/>
            <a:ext cx="8001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6871" name="Line 7"/>
          <p:cNvSpPr>
            <a:spLocks noChangeShapeType="1"/>
          </p:cNvSpPr>
          <p:nvPr/>
        </p:nvSpPr>
        <p:spPr bwMode="auto">
          <a:xfrm>
            <a:off x="381000" y="3886200"/>
            <a:ext cx="8001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6872" name="Line 8"/>
          <p:cNvSpPr>
            <a:spLocks noChangeShapeType="1"/>
          </p:cNvSpPr>
          <p:nvPr/>
        </p:nvSpPr>
        <p:spPr bwMode="auto">
          <a:xfrm>
            <a:off x="381000" y="4724400"/>
            <a:ext cx="8001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36873" name="Line 9"/>
          <p:cNvSpPr>
            <a:spLocks noChangeShapeType="1"/>
          </p:cNvSpPr>
          <p:nvPr/>
        </p:nvSpPr>
        <p:spPr bwMode="auto">
          <a:xfrm>
            <a:off x="381000" y="5592096"/>
            <a:ext cx="8229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9" name="Text Box 4"/>
          <p:cNvSpPr txBox="1">
            <a:spLocks noChangeArrowheads="1"/>
          </p:cNvSpPr>
          <p:nvPr/>
        </p:nvSpPr>
        <p:spPr bwMode="auto">
          <a:xfrm>
            <a:off x="304800" y="1126490"/>
            <a:ext cx="4007516" cy="43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800" b="1" cap="small" dirty="0">
                <a:solidFill>
                  <a:srgbClr val="FFFFFF"/>
                </a:solidFill>
                <a:latin typeface="Arial" charset="0"/>
              </a:rPr>
              <a:t>Earthly Perspective</a:t>
            </a:r>
            <a:endParaRPr lang="en-US" altLang="en-US" sz="3600" cap="small" dirty="0">
              <a:solidFill>
                <a:srgbClr val="FFFFFF"/>
              </a:solidFill>
              <a:latin typeface="Arial" charset="0"/>
            </a:endParaRPr>
          </a:p>
        </p:txBody>
      </p:sp>
      <p:sp>
        <p:nvSpPr>
          <p:cNvPr id="10" name="Text Box 4"/>
          <p:cNvSpPr txBox="1">
            <a:spLocks noChangeArrowheads="1"/>
          </p:cNvSpPr>
          <p:nvPr/>
        </p:nvSpPr>
        <p:spPr bwMode="auto">
          <a:xfrm>
            <a:off x="4526884" y="1128252"/>
            <a:ext cx="40075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800" b="1" cap="small" dirty="0">
                <a:solidFill>
                  <a:srgbClr val="FFFFFF"/>
                </a:solidFill>
                <a:latin typeface="Arial" charset="0"/>
              </a:rPr>
              <a:t>Heavenly Perspective</a:t>
            </a:r>
            <a:endParaRPr lang="en-US" altLang="en-US" sz="3600" cap="small" dirty="0">
              <a:solidFill>
                <a:srgbClr val="FFFFFF"/>
              </a:solidFill>
              <a:latin typeface="Arial" charset="0"/>
            </a:endParaRPr>
          </a:p>
        </p:txBody>
      </p:sp>
    </p:spTree>
    <p:extLst>
      <p:ext uri="{BB962C8B-B14F-4D97-AF65-F5344CB8AC3E}">
        <p14:creationId xmlns:p14="http://schemas.microsoft.com/office/powerpoint/2010/main" val="55617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6866">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686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686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686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6866">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6866">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6866">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6866">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36866">
                                            <p:txEl>
                                              <p:pRg st="12" end="12"/>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36867">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6867">
                                            <p:txEl>
                                              <p:pRg st="2" end="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499"/>
                                          </p:stCondLst>
                                        </p:cTn>
                                        <p:tgtEl>
                                          <p:spTgt spid="36867">
                                            <p:txEl>
                                              <p:pRg st="3" end="3"/>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36867">
                                            <p:txEl>
                                              <p:pRg st="5" end="5"/>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499"/>
                                          </p:stCondLst>
                                        </p:cTn>
                                        <p:tgtEl>
                                          <p:spTgt spid="36867">
                                            <p:txEl>
                                              <p:pRg st="6" end="6"/>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36867">
                                            <p:txEl>
                                              <p:pRg st="8" end="8"/>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499"/>
                                          </p:stCondLst>
                                        </p:cTn>
                                        <p:tgtEl>
                                          <p:spTgt spid="36867">
                                            <p:txEl>
                                              <p:pRg st="9" end="9"/>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36867">
                                            <p:txEl>
                                              <p:pRg st="11" end="11"/>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499"/>
                                          </p:stCondLst>
                                        </p:cTn>
                                        <p:tgtEl>
                                          <p:spTgt spid="36867">
                                            <p:txEl>
                                              <p:pRg st="12" end="12"/>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36871"/>
                                        </p:tgtEl>
                                        <p:attrNameLst>
                                          <p:attrName>style.visibility</p:attrName>
                                        </p:attrNameLst>
                                      </p:cBhvr>
                                      <p:to>
                                        <p:strVal val="visible"/>
                                      </p:to>
                                    </p:set>
                                  </p:childTnLst>
                                  <p:subTnLst>
                                    <p:set>
                                      <p:cBhvr override="childStyle">
                                        <p:cTn dur="1" fill="hold" display="0" masterRel="nextClick" afterEffect="1"/>
                                        <p:tgtEl>
                                          <p:spTgt spid="36871"/>
                                        </p:tgtEl>
                                        <p:attrNameLst>
                                          <p:attrName>style.visibility</p:attrName>
                                        </p:attrNameLst>
                                      </p:cBhvr>
                                      <p:to>
                                        <p:strVal val="hidden"/>
                                      </p:to>
                                    </p:set>
                                  </p:sub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36872"/>
                                        </p:tgtEl>
                                        <p:attrNameLst>
                                          <p:attrName>style.visibility</p:attrName>
                                        </p:attrNameLst>
                                      </p:cBhvr>
                                      <p:to>
                                        <p:strVal val="visible"/>
                                      </p:to>
                                    </p:set>
                                  </p:childTnLst>
                                  <p:subTnLst>
                                    <p:set>
                                      <p:cBhvr override="childStyle">
                                        <p:cTn dur="1" fill="hold" display="0" masterRel="nextClick" afterEffect="1"/>
                                        <p:tgtEl>
                                          <p:spTgt spid="36872"/>
                                        </p:tgtEl>
                                        <p:attrNameLst>
                                          <p:attrName>style.visibility</p:attrName>
                                        </p:attrNameLst>
                                      </p:cBhvr>
                                      <p:to>
                                        <p:strVal val="hidden"/>
                                      </p:to>
                                    </p:set>
                                  </p:sub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36873"/>
                                        </p:tgtEl>
                                        <p:attrNameLst>
                                          <p:attrName>style.visibility</p:attrName>
                                        </p:attrNameLst>
                                      </p:cBhvr>
                                      <p:to>
                                        <p:strVal val="visible"/>
                                      </p:to>
                                    </p:set>
                                  </p:childTnLst>
                                  <p:subTnLst>
                                    <p:set>
                                      <p:cBhvr override="childStyle">
                                        <p:cTn dur="1" fill="hold" display="0" masterRel="nextClick" afterEffect="1"/>
                                        <p:tgtEl>
                                          <p:spTgt spid="36873"/>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36870"/>
                                        </p:tgtEl>
                                        <p:attrNameLst>
                                          <p:attrName>style.visibility</p:attrName>
                                        </p:attrNameLst>
                                      </p:cBhvr>
                                      <p:to>
                                        <p:strVal val="visible"/>
                                      </p:to>
                                    </p:set>
                                  </p:childTnLst>
                                  <p:subTnLst>
                                    <p:set>
                                      <p:cBhvr override="childStyle">
                                        <p:cTn dur="1" fill="hold" display="0" masterRel="nextClick" afterEffect="1"/>
                                        <p:tgtEl>
                                          <p:spTgt spid="36870"/>
                                        </p:tgtEl>
                                        <p:attrNameLst>
                                          <p:attrName>style.visibility</p:attrName>
                                        </p:attrNameLst>
                                      </p:cBhvr>
                                      <p:to>
                                        <p:strVal val="hidden"/>
                                      </p:to>
                                    </p:set>
                                  </p:sub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3" grpId="0" animBg="1"/>
      <p:bldP spid="2" grpId="0" animBg="1"/>
      <p:bldP spid="36866" grpId="0" uiExpand="1" build="p"/>
      <p:bldP spid="36867" grpId="0" uiExpand="1" build="p"/>
      <p:bldP spid="36870" grpId="0" animBg="1"/>
      <p:bldP spid="36871" grpId="0" animBg="1"/>
      <p:bldP spid="36872" grpId="0" animBg="1"/>
      <p:bldP spid="36873" grpId="0" animBg="1"/>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4717" t="8681" b="7788"/>
          <a:stretch/>
        </p:blipFill>
        <p:spPr bwMode="auto">
          <a:xfrm>
            <a:off x="381000" y="406400"/>
            <a:ext cx="8494032" cy="6110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410200" y="2971800"/>
            <a:ext cx="3733800" cy="1200329"/>
          </a:xfrm>
          <a:prstGeom prst="rect">
            <a:avLst/>
          </a:prstGeom>
          <a:solidFill>
            <a:schemeClr val="bg1">
              <a:alpha val="60000"/>
            </a:schemeClr>
          </a:solidFill>
        </p:spPr>
        <p:txBody>
          <a:bodyPr wrap="square">
            <a:spAutoFit/>
          </a:bodyPr>
          <a:lstStyle/>
          <a:p>
            <a:pPr algn="r"/>
            <a:r>
              <a:rPr lang="en-US" b="1" i="1" u="sng" dirty="0"/>
              <a:t>11:2	Three more kings</a:t>
            </a:r>
          </a:p>
          <a:p>
            <a:pPr algn="r"/>
            <a:r>
              <a:rPr lang="en-US" b="1" dirty="0"/>
              <a:t>Cambyses (ca. 530-522 B.C.)</a:t>
            </a:r>
          </a:p>
          <a:p>
            <a:pPr algn="r"/>
            <a:r>
              <a:rPr lang="en-US" b="1" dirty="0"/>
              <a:t>Pseudo-</a:t>
            </a:r>
            <a:r>
              <a:rPr lang="en-US" b="1" dirty="0" err="1"/>
              <a:t>Smerdis</a:t>
            </a:r>
            <a:r>
              <a:rPr lang="en-US" b="1" dirty="0"/>
              <a:t> (ca. 522 B.C.)</a:t>
            </a:r>
          </a:p>
          <a:p>
            <a:pPr algn="r"/>
            <a:r>
              <a:rPr lang="en-US" b="1" dirty="0"/>
              <a:t>Darius I </a:t>
            </a:r>
            <a:r>
              <a:rPr lang="en-US" b="1" dirty="0" err="1"/>
              <a:t>Hystaspes</a:t>
            </a:r>
            <a:r>
              <a:rPr lang="en-US" b="1" dirty="0"/>
              <a:t> (ca. 522-486 B.C.).</a:t>
            </a:r>
          </a:p>
        </p:txBody>
      </p:sp>
      <p:sp>
        <p:nvSpPr>
          <p:cNvPr id="5" name="Rectangle 4"/>
          <p:cNvSpPr/>
          <p:nvPr/>
        </p:nvSpPr>
        <p:spPr>
          <a:xfrm>
            <a:off x="0" y="2887682"/>
            <a:ext cx="3048000" cy="923330"/>
          </a:xfrm>
          <a:prstGeom prst="rect">
            <a:avLst/>
          </a:prstGeom>
          <a:solidFill>
            <a:srgbClr val="FFFF00"/>
          </a:solidFill>
          <a:ln>
            <a:solidFill>
              <a:schemeClr val="tx1"/>
            </a:solidFill>
          </a:ln>
        </p:spPr>
        <p:txBody>
          <a:bodyPr wrap="square">
            <a:spAutoFit/>
          </a:bodyPr>
          <a:lstStyle/>
          <a:p>
            <a:r>
              <a:rPr lang="en-US" dirty="0"/>
              <a:t>11:2 Now I will tell you the truth.  Three more kings will arise for Persia.</a:t>
            </a:r>
          </a:p>
        </p:txBody>
      </p:sp>
    </p:spTree>
    <p:extLst>
      <p:ext uri="{BB962C8B-B14F-4D97-AF65-F5344CB8AC3E}">
        <p14:creationId xmlns:p14="http://schemas.microsoft.com/office/powerpoint/2010/main" val="204406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Workdirs\wp\Class\timeline.bmp"/>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r="4529"/>
          <a:stretch/>
        </p:blipFill>
        <p:spPr bwMode="auto">
          <a:xfrm>
            <a:off x="228600" y="1524000"/>
            <a:ext cx="8835571" cy="2286000"/>
          </a:xfrm>
          <a:prstGeom prst="rect">
            <a:avLst/>
          </a:prstGeom>
          <a:noFill/>
          <a:extLst>
            <a:ext uri="{909E8E84-426E-40DD-AFC4-6F175D3DCCD1}">
              <a14:hiddenFill xmlns:a14="http://schemas.microsoft.com/office/drawing/2010/main">
                <a:solidFill>
                  <a:srgbClr val="FFFFFF"/>
                </a:solidFill>
              </a14:hiddenFill>
            </a:ext>
          </a:extLst>
        </p:spPr>
      </p:pic>
      <p:sp>
        <p:nvSpPr>
          <p:cNvPr id="3075" name="Line 3"/>
          <p:cNvSpPr>
            <a:spLocks noChangeShapeType="1"/>
          </p:cNvSpPr>
          <p:nvPr/>
        </p:nvSpPr>
        <p:spPr bwMode="auto">
          <a:xfrm flipV="1">
            <a:off x="4448595" y="3505200"/>
            <a:ext cx="152400" cy="762000"/>
          </a:xfrm>
          <a:prstGeom prst="line">
            <a:avLst/>
          </a:prstGeom>
          <a:noFill/>
          <a:ln w="1587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 name="Oval 4"/>
          <p:cNvSpPr>
            <a:spLocks noChangeArrowheads="1"/>
          </p:cNvSpPr>
          <p:nvPr/>
        </p:nvSpPr>
        <p:spPr bwMode="auto">
          <a:xfrm>
            <a:off x="4419600" y="2371130"/>
            <a:ext cx="656806" cy="136267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ectangle 1"/>
          <p:cNvSpPr/>
          <p:nvPr/>
        </p:nvSpPr>
        <p:spPr>
          <a:xfrm>
            <a:off x="3679896" y="4139625"/>
            <a:ext cx="127310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Daniel</a:t>
            </a:r>
          </a:p>
        </p:txBody>
      </p:sp>
      <p:sp>
        <p:nvSpPr>
          <p:cNvPr id="7" name="Rounded Rectangle 6"/>
          <p:cNvSpPr/>
          <p:nvPr/>
        </p:nvSpPr>
        <p:spPr>
          <a:xfrm>
            <a:off x="8363205" y="1066800"/>
            <a:ext cx="1085595" cy="2590800"/>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00200" y="1153180"/>
            <a:ext cx="2749278" cy="523220"/>
          </a:xfrm>
          <a:prstGeom prst="rect">
            <a:avLst/>
          </a:prstGeom>
          <a:noFill/>
        </p:spPr>
        <p:txBody>
          <a:bodyPr wrap="none" lIns="91440" tIns="45720" rIns="91440" bIns="45720">
            <a:spAutoFit/>
          </a:bodyPr>
          <a:lstStyle/>
          <a:p>
            <a:pPr algn="ctr"/>
            <a:r>
              <a:rPr lang="en-U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OT books written</a:t>
            </a:r>
          </a:p>
        </p:txBody>
      </p:sp>
      <p:sp>
        <p:nvSpPr>
          <p:cNvPr id="9" name="Rectangle 8"/>
          <p:cNvSpPr/>
          <p:nvPr/>
        </p:nvSpPr>
        <p:spPr>
          <a:xfrm>
            <a:off x="8467957" y="1066800"/>
            <a:ext cx="599843" cy="523220"/>
          </a:xfrm>
          <a:prstGeom prst="rect">
            <a:avLst/>
          </a:prstGeom>
          <a:noFill/>
        </p:spPr>
        <p:txBody>
          <a:bodyPr wrap="none" lIns="91440" tIns="45720" rIns="91440" bIns="45720">
            <a:spAutoFit/>
          </a:bodyPr>
          <a:lstStyle/>
          <a:p>
            <a:pPr algn="ct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N</a:t>
            </a:r>
            <a:r>
              <a:rPr lang="en-U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T</a:t>
            </a:r>
          </a:p>
        </p:txBody>
      </p:sp>
      <p:sp>
        <p:nvSpPr>
          <p:cNvPr id="12" name="Curved Down Arrow 11"/>
          <p:cNvSpPr/>
          <p:nvPr/>
        </p:nvSpPr>
        <p:spPr>
          <a:xfrm flipH="1">
            <a:off x="8037721" y="685800"/>
            <a:ext cx="572879" cy="381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ounded Rectangle 12"/>
          <p:cNvSpPr/>
          <p:nvPr/>
        </p:nvSpPr>
        <p:spPr>
          <a:xfrm>
            <a:off x="7543800" y="1076980"/>
            <a:ext cx="819405" cy="2580620"/>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62601" y="1667470"/>
            <a:ext cx="1447800" cy="1200329"/>
          </a:xfrm>
          <a:prstGeom prst="rect">
            <a:avLst/>
          </a:prstGeom>
        </p:spPr>
        <p:txBody>
          <a:bodyPr wrap="square">
            <a:spAutoFit/>
          </a:bodyPr>
          <a:lstStyle/>
          <a:p>
            <a:pPr algn="ctr"/>
            <a:r>
              <a:rPr lang="en-US" sz="2400" dirty="0"/>
              <a:t>400 </a:t>
            </a:r>
            <a:r>
              <a:rPr lang="en-US" sz="2400" i="1" dirty="0" err="1"/>
              <a:t>yrs</a:t>
            </a:r>
            <a:endParaRPr lang="en-US" sz="2400" i="1" dirty="0"/>
          </a:p>
          <a:p>
            <a:pPr algn="ctr"/>
            <a:r>
              <a:rPr lang="en-US" sz="2400" i="1" dirty="0"/>
              <a:t>of</a:t>
            </a:r>
          </a:p>
          <a:p>
            <a:pPr algn="ctr"/>
            <a:r>
              <a:rPr lang="en-US" sz="2400" i="1" dirty="0"/>
              <a:t>Silence</a:t>
            </a:r>
            <a:r>
              <a:rPr lang="en-US" sz="2400" dirty="0"/>
              <a:t> </a:t>
            </a:r>
          </a:p>
        </p:txBody>
      </p:sp>
      <p:sp>
        <p:nvSpPr>
          <p:cNvPr id="15" name="Rounded Rectangle 14"/>
          <p:cNvSpPr/>
          <p:nvPr/>
        </p:nvSpPr>
        <p:spPr>
          <a:xfrm>
            <a:off x="-304800" y="1066800"/>
            <a:ext cx="5635761" cy="2590800"/>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rved Down Arrow 15"/>
          <p:cNvSpPr/>
          <p:nvPr/>
        </p:nvSpPr>
        <p:spPr>
          <a:xfrm>
            <a:off x="4840078" y="1524000"/>
            <a:ext cx="1789322" cy="838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92491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4717" t="8681" b="7788"/>
          <a:stretch/>
        </p:blipFill>
        <p:spPr bwMode="auto">
          <a:xfrm>
            <a:off x="381000" y="406400"/>
            <a:ext cx="8494032" cy="6110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rot="1382108">
            <a:off x="-139749" y="1743031"/>
            <a:ext cx="7746338" cy="1447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400800" y="3620869"/>
            <a:ext cx="2743200" cy="646331"/>
          </a:xfrm>
          <a:prstGeom prst="rect">
            <a:avLst/>
          </a:prstGeom>
          <a:solidFill>
            <a:schemeClr val="bg1">
              <a:alpha val="60000"/>
            </a:schemeClr>
          </a:solidFill>
        </p:spPr>
        <p:txBody>
          <a:bodyPr wrap="square">
            <a:spAutoFit/>
          </a:bodyPr>
          <a:lstStyle/>
          <a:p>
            <a:pPr algn="r"/>
            <a:r>
              <a:rPr lang="en-US" b="1" i="1" u="sng" dirty="0"/>
              <a:t>11:2	fourth king</a:t>
            </a:r>
            <a:r>
              <a:rPr lang="en-US" b="1" u="sng" dirty="0"/>
              <a:t>…</a:t>
            </a:r>
            <a:r>
              <a:rPr lang="en-US" b="1" i="1" u="sng" dirty="0"/>
              <a:t>rich</a:t>
            </a:r>
          </a:p>
          <a:p>
            <a:pPr algn="r"/>
            <a:r>
              <a:rPr lang="en-US" dirty="0"/>
              <a:t>Xerxes I (ca. 486-465 B.C.)</a:t>
            </a:r>
            <a:endParaRPr lang="en-US" b="1" dirty="0"/>
          </a:p>
        </p:txBody>
      </p:sp>
      <p:sp>
        <p:nvSpPr>
          <p:cNvPr id="6" name="Rectangle 5"/>
          <p:cNvSpPr/>
          <p:nvPr/>
        </p:nvSpPr>
        <p:spPr>
          <a:xfrm>
            <a:off x="0" y="2887682"/>
            <a:ext cx="3048000" cy="2862322"/>
          </a:xfrm>
          <a:prstGeom prst="rect">
            <a:avLst/>
          </a:prstGeom>
          <a:solidFill>
            <a:srgbClr val="FFFF00"/>
          </a:solidFill>
          <a:ln>
            <a:solidFill>
              <a:schemeClr val="tx1"/>
            </a:solidFill>
          </a:ln>
        </p:spPr>
        <p:txBody>
          <a:bodyPr wrap="square">
            <a:spAutoFit/>
          </a:bodyPr>
          <a:lstStyle/>
          <a:p>
            <a:r>
              <a:rPr lang="en-US" dirty="0"/>
              <a:t>11:2 Now I will tell you the truth.  Three more kings will arise for Persia. Then a fourth</a:t>
            </a:r>
            <a:r>
              <a:rPr lang="en-US" baseline="30000" dirty="0"/>
              <a:t> </a:t>
            </a:r>
            <a:r>
              <a:rPr lang="en-US" dirty="0"/>
              <a:t> king will be unusually rich,</a:t>
            </a:r>
            <a:r>
              <a:rPr lang="en-US" baseline="30000" dirty="0"/>
              <a:t> </a:t>
            </a:r>
            <a:r>
              <a:rPr lang="en-US" dirty="0"/>
              <a:t> more so than all who preceded him. When he has amassed power through his riches, he will stir up everyone against</a:t>
            </a:r>
            <a:r>
              <a:rPr lang="en-US" baseline="30000" dirty="0"/>
              <a:t> </a:t>
            </a:r>
            <a:r>
              <a:rPr lang="en-US" dirty="0"/>
              <a:t>the kingdom of Greece.</a:t>
            </a:r>
          </a:p>
        </p:txBody>
      </p:sp>
    </p:spTree>
    <p:extLst>
      <p:ext uri="{BB962C8B-B14F-4D97-AF65-F5344CB8AC3E}">
        <p14:creationId xmlns:p14="http://schemas.microsoft.com/office/powerpoint/2010/main" val="342004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98" t="8929" r="9754" b="8333"/>
          <a:stretch/>
        </p:blipFill>
        <p:spPr bwMode="auto">
          <a:xfrm>
            <a:off x="1" y="975889"/>
            <a:ext cx="9143999" cy="515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304800"/>
            <a:ext cx="4572000" cy="646331"/>
          </a:xfrm>
          <a:prstGeom prst="rect">
            <a:avLst/>
          </a:prstGeom>
        </p:spPr>
        <p:txBody>
          <a:bodyPr>
            <a:spAutoFit/>
          </a:bodyPr>
          <a:lstStyle/>
          <a:p>
            <a:r>
              <a:rPr lang="en-US" b="1" i="1" u="sng" dirty="0"/>
              <a:t>11:3	Then a powerful king</a:t>
            </a:r>
            <a:r>
              <a:rPr lang="en-US" b="1" i="1" u="sng" baseline="30000" dirty="0"/>
              <a:t> </a:t>
            </a:r>
            <a:r>
              <a:rPr lang="en-US" b="1" i="1" u="sng" dirty="0"/>
              <a:t> will arise</a:t>
            </a:r>
          </a:p>
          <a:p>
            <a:r>
              <a:rPr lang="en-US" dirty="0"/>
              <a:t>Alexander the Great (ca. 336-323 B.C.)</a:t>
            </a:r>
          </a:p>
        </p:txBody>
      </p:sp>
      <p:sp>
        <p:nvSpPr>
          <p:cNvPr id="5" name="Rectangle 4"/>
          <p:cNvSpPr/>
          <p:nvPr/>
        </p:nvSpPr>
        <p:spPr>
          <a:xfrm>
            <a:off x="3886200" y="780871"/>
            <a:ext cx="3048000" cy="1200329"/>
          </a:xfrm>
          <a:prstGeom prst="rect">
            <a:avLst/>
          </a:prstGeom>
          <a:solidFill>
            <a:srgbClr val="FFFF00"/>
          </a:solidFill>
          <a:ln>
            <a:solidFill>
              <a:schemeClr val="tx1"/>
            </a:solidFill>
          </a:ln>
        </p:spPr>
        <p:txBody>
          <a:bodyPr wrap="square">
            <a:spAutoFit/>
          </a:bodyPr>
          <a:lstStyle/>
          <a:p>
            <a:r>
              <a:rPr lang="en-US" dirty="0"/>
              <a:t>11:3 Then a powerful king</a:t>
            </a:r>
            <a:r>
              <a:rPr lang="en-US" baseline="30000" dirty="0"/>
              <a:t> </a:t>
            </a:r>
            <a:r>
              <a:rPr lang="en-US" dirty="0"/>
              <a:t>will arise, exercising great authority and doing as he pleases.</a:t>
            </a:r>
          </a:p>
        </p:txBody>
      </p:sp>
    </p:spTree>
    <p:extLst>
      <p:ext uri="{BB962C8B-B14F-4D97-AF65-F5344CB8AC3E}">
        <p14:creationId xmlns:p14="http://schemas.microsoft.com/office/powerpoint/2010/main" val="189824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Jeff Smelser\Documents\wp\Class\GREEK\Alexander's conquest.jpg"/>
          <p:cNvPicPr>
            <a:picLocks noChangeAspect="1" noChangeArrowheads="1"/>
          </p:cNvPicPr>
          <p:nvPr/>
        </p:nvPicPr>
        <p:blipFill>
          <a:blip r:embed="rId2" cstate="print"/>
          <a:srcRect/>
          <a:stretch>
            <a:fillRect/>
          </a:stretch>
        </p:blipFill>
        <p:spPr bwMode="auto">
          <a:xfrm>
            <a:off x="100230" y="0"/>
            <a:ext cx="8891370" cy="6858000"/>
          </a:xfrm>
          <a:prstGeom prst="rect">
            <a:avLst/>
          </a:prstGeom>
          <a:noFill/>
          <a:effectLst>
            <a:outerShdw blurRad="50800" dist="127000" dir="2700000" algn="tl" rotWithShape="0">
              <a:prstClr val="black">
                <a:alpha val="40000"/>
              </a:prstClr>
            </a:outerShdw>
          </a:effectLst>
        </p:spPr>
      </p:pic>
      <p:sp>
        <p:nvSpPr>
          <p:cNvPr id="2" name="Rectangle 1"/>
          <p:cNvSpPr/>
          <p:nvPr/>
        </p:nvSpPr>
        <p:spPr>
          <a:xfrm>
            <a:off x="381000" y="1143000"/>
            <a:ext cx="15275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Alexander</a:t>
            </a:r>
            <a:endParaRPr lang="en-US" sz="2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3886200" y="780871"/>
            <a:ext cx="3048000" cy="1200329"/>
          </a:xfrm>
          <a:prstGeom prst="rect">
            <a:avLst/>
          </a:prstGeom>
          <a:solidFill>
            <a:srgbClr val="FFFF00"/>
          </a:solidFill>
          <a:ln>
            <a:solidFill>
              <a:schemeClr val="tx1"/>
            </a:solidFill>
          </a:ln>
        </p:spPr>
        <p:txBody>
          <a:bodyPr wrap="square">
            <a:spAutoFit/>
          </a:bodyPr>
          <a:lstStyle/>
          <a:p>
            <a:r>
              <a:rPr lang="en-US" dirty="0"/>
              <a:t>11:3 Then a powerful king</a:t>
            </a:r>
            <a:r>
              <a:rPr lang="en-US" baseline="30000" dirty="0"/>
              <a:t> </a:t>
            </a:r>
            <a:r>
              <a:rPr lang="en-US" dirty="0"/>
              <a:t>will arise, exercising great authority and doing as he pleases.</a:t>
            </a:r>
          </a:p>
        </p:txBody>
      </p:sp>
    </p:spTree>
    <p:extLst>
      <p:ext uri="{BB962C8B-B14F-4D97-AF65-F5344CB8AC3E}">
        <p14:creationId xmlns:p14="http://schemas.microsoft.com/office/powerpoint/2010/main" val="1835883996"/>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14000" decel="14000" fill="hold" grpId="0" nodeType="afterEffect">
                                  <p:stCondLst>
                                    <p:cond delay="0"/>
                                  </p:stCondLst>
                                  <p:childTnLst>
                                    <p:animMotion origin="layout" path="M -3.61111E-6 -1.48148E-6 L 0.0165 0.22199 " pathEditMode="relative" rAng="0" ptsTypes="AA">
                                      <p:cBhvr>
                                        <p:cTn id="6" dur="1000" fill="hold"/>
                                        <p:tgtEl>
                                          <p:spTgt spid="2"/>
                                        </p:tgtEl>
                                        <p:attrNameLst>
                                          <p:attrName>ppt_x</p:attrName>
                                          <p:attrName>ppt_y</p:attrName>
                                        </p:attrNameLst>
                                      </p:cBhvr>
                                      <p:rCtr x="816" y="11088"/>
                                    </p:animMotion>
                                  </p:childTnLst>
                                </p:cTn>
                              </p:par>
                            </p:childTnLst>
                          </p:cTn>
                        </p:par>
                        <p:par>
                          <p:cTn id="7" fill="hold">
                            <p:stCondLst>
                              <p:cond delay="1000"/>
                            </p:stCondLst>
                            <p:childTnLst>
                              <p:par>
                                <p:cTn id="8" presetID="49" presetClass="path" presetSubtype="0" accel="14000" decel="14000" fill="hold" grpId="1" nodeType="afterEffect">
                                  <p:stCondLst>
                                    <p:cond delay="0"/>
                                  </p:stCondLst>
                                  <p:childTnLst>
                                    <p:animMotion origin="layout" path="M 0.0165 0.22199 L 0.04983 0.24976 " pathEditMode="relative" rAng="0" ptsTypes="AA">
                                      <p:cBhvr>
                                        <p:cTn id="9" dur="1000" fill="hold"/>
                                        <p:tgtEl>
                                          <p:spTgt spid="2"/>
                                        </p:tgtEl>
                                        <p:attrNameLst>
                                          <p:attrName>ppt_x</p:attrName>
                                          <p:attrName>ppt_y</p:attrName>
                                        </p:attrNameLst>
                                      </p:cBhvr>
                                      <p:rCtr x="1667" y="1389"/>
                                    </p:animMotion>
                                  </p:childTnLst>
                                </p:cTn>
                              </p:par>
                            </p:childTnLst>
                          </p:cTn>
                        </p:par>
                        <p:par>
                          <p:cTn id="10" fill="hold">
                            <p:stCondLst>
                              <p:cond delay="2000"/>
                            </p:stCondLst>
                            <p:childTnLst>
                              <p:par>
                                <p:cTn id="11" presetID="56" presetClass="path" presetSubtype="0" accel="14000" decel="14000" fill="hold" grpId="2" nodeType="afterEffect">
                                  <p:stCondLst>
                                    <p:cond delay="0"/>
                                  </p:stCondLst>
                                  <p:childTnLst>
                                    <p:animMotion origin="layout" path="M 0.04983 0.24421 L 0.0915 0.16644 " pathEditMode="relative" rAng="0" ptsTypes="AA">
                                      <p:cBhvr>
                                        <p:cTn id="12" dur="1000" fill="hold"/>
                                        <p:tgtEl>
                                          <p:spTgt spid="2"/>
                                        </p:tgtEl>
                                        <p:attrNameLst>
                                          <p:attrName>ppt_x</p:attrName>
                                          <p:attrName>ppt_y</p:attrName>
                                        </p:attrNameLst>
                                      </p:cBhvr>
                                      <p:rCtr x="2083" y="-3889"/>
                                    </p:animMotion>
                                  </p:childTnLst>
                                </p:cTn>
                              </p:par>
                            </p:childTnLst>
                          </p:cTn>
                        </p:par>
                        <p:par>
                          <p:cTn id="13" fill="hold">
                            <p:stCondLst>
                              <p:cond delay="3000"/>
                            </p:stCondLst>
                            <p:childTnLst>
                              <p:par>
                                <p:cTn id="14" presetID="42" presetClass="path" presetSubtype="0" accel="14000" decel="14000" fill="hold" grpId="3" nodeType="afterEffect">
                                  <p:stCondLst>
                                    <p:cond delay="0"/>
                                  </p:stCondLst>
                                  <p:childTnLst>
                                    <p:animMotion origin="layout" path="M 0.0915 0.16643 L 0.13316 0.2831 " pathEditMode="relative" rAng="0" ptsTypes="AA">
                                      <p:cBhvr>
                                        <p:cTn id="15" dur="1000" fill="hold"/>
                                        <p:tgtEl>
                                          <p:spTgt spid="2"/>
                                        </p:tgtEl>
                                        <p:attrNameLst>
                                          <p:attrName>ppt_x</p:attrName>
                                          <p:attrName>ppt_y</p:attrName>
                                        </p:attrNameLst>
                                      </p:cBhvr>
                                      <p:rCtr x="2083" y="5833"/>
                                    </p:animMotion>
                                  </p:childTnLst>
                                </p:cTn>
                              </p:par>
                            </p:childTnLst>
                          </p:cTn>
                        </p:par>
                        <p:par>
                          <p:cTn id="16" fill="hold">
                            <p:stCondLst>
                              <p:cond delay="4000"/>
                            </p:stCondLst>
                            <p:childTnLst>
                              <p:par>
                                <p:cTn id="17" presetID="42" presetClass="path" presetSubtype="0" accel="14000" decel="14000" fill="hold" grpId="4" nodeType="afterEffect">
                                  <p:stCondLst>
                                    <p:cond delay="0"/>
                                  </p:stCondLst>
                                  <p:childTnLst>
                                    <p:animMotion origin="layout" path="M 0.13316 0.2831 L 0.08316 0.41643 " pathEditMode="relative" rAng="0" ptsTypes="AA">
                                      <p:cBhvr>
                                        <p:cTn id="18" dur="1000" fill="hold"/>
                                        <p:tgtEl>
                                          <p:spTgt spid="2"/>
                                        </p:tgtEl>
                                        <p:attrNameLst>
                                          <p:attrName>ppt_x</p:attrName>
                                          <p:attrName>ppt_y</p:attrName>
                                        </p:attrNameLst>
                                      </p:cBhvr>
                                      <p:rCtr x="-2500" y="6667"/>
                                    </p:animMotion>
                                  </p:childTnLst>
                                </p:cTn>
                              </p:par>
                            </p:childTnLst>
                          </p:cTn>
                        </p:par>
                        <p:par>
                          <p:cTn id="19" fill="hold">
                            <p:stCondLst>
                              <p:cond delay="5000"/>
                            </p:stCondLst>
                            <p:childTnLst>
                              <p:par>
                                <p:cTn id="20" presetID="35" presetClass="path" presetSubtype="0" accel="14000" decel="14000" fill="hold" grpId="5" nodeType="afterEffect">
                                  <p:stCondLst>
                                    <p:cond delay="0"/>
                                  </p:stCondLst>
                                  <p:childTnLst>
                                    <p:animMotion origin="layout" path="M 0.08316 0.41643 L -0.0335 0.41643 " pathEditMode="relative" rAng="0" ptsTypes="AA">
                                      <p:cBhvr>
                                        <p:cTn id="21" dur="1000" fill="hold"/>
                                        <p:tgtEl>
                                          <p:spTgt spid="2"/>
                                        </p:tgtEl>
                                        <p:attrNameLst>
                                          <p:attrName>ppt_x</p:attrName>
                                          <p:attrName>ppt_y</p:attrName>
                                        </p:attrNameLst>
                                      </p:cBhvr>
                                      <p:rCtr x="-5833" y="0"/>
                                    </p:animMotion>
                                  </p:childTnLst>
                                </p:cTn>
                              </p:par>
                            </p:childTnLst>
                          </p:cTn>
                        </p:par>
                        <p:par>
                          <p:cTn id="22" fill="hold">
                            <p:stCondLst>
                              <p:cond delay="6000"/>
                            </p:stCondLst>
                            <p:childTnLst>
                              <p:par>
                                <p:cTn id="23" presetID="44" presetClass="path" presetSubtype="0" accel="14000" decel="14000" fill="hold" grpId="6" nodeType="afterEffect">
                                  <p:stCondLst>
                                    <p:cond delay="0"/>
                                  </p:stCondLst>
                                  <p:childTnLst>
                                    <p:animMotion origin="layout" path="M -0.03351 0.41644 L -0.00833 0.37223 C -0.0033 0.36227 0.00556 0.35602 0.01493 0.3544 C 0.0257 0.35278 0.03472 0.35625 0.04149 0.36413 L 0.07413 0.39931 " pathEditMode="relative" rAng="-409407" ptsTypes="FffFF">
                                      <p:cBhvr>
                                        <p:cTn id="24" dur="1000" fill="hold"/>
                                        <p:tgtEl>
                                          <p:spTgt spid="2"/>
                                        </p:tgtEl>
                                        <p:attrNameLst>
                                          <p:attrName>ppt_x</p:attrName>
                                          <p:attrName>ppt_y</p:attrName>
                                        </p:attrNameLst>
                                      </p:cBhvr>
                                      <p:rCtr x="5139" y="-3542"/>
                                    </p:animMotion>
                                  </p:childTnLst>
                                </p:cTn>
                              </p:par>
                            </p:childTnLst>
                          </p:cTn>
                        </p:par>
                        <p:par>
                          <p:cTn id="25" fill="hold">
                            <p:stCondLst>
                              <p:cond delay="7000"/>
                            </p:stCondLst>
                            <p:childTnLst>
                              <p:par>
                                <p:cTn id="26" presetID="56" presetClass="path" presetSubtype="0" accel="14000" decel="14000" fill="hold" grpId="7" nodeType="afterEffect">
                                  <p:stCondLst>
                                    <p:cond delay="0"/>
                                  </p:stCondLst>
                                  <p:childTnLst>
                                    <p:animMotion origin="layout" path="M 0.07171 0.3956 L 0.14983 0.29977 " pathEditMode="relative" rAng="0" ptsTypes="AA">
                                      <p:cBhvr>
                                        <p:cTn id="27" dur="1000" fill="hold"/>
                                        <p:tgtEl>
                                          <p:spTgt spid="2"/>
                                        </p:tgtEl>
                                        <p:attrNameLst>
                                          <p:attrName>ppt_x</p:attrName>
                                          <p:attrName>ppt_y</p:attrName>
                                        </p:attrNameLst>
                                      </p:cBhvr>
                                      <p:rCtr x="3906" y="-4792"/>
                                    </p:animMotion>
                                  </p:childTnLst>
                                </p:cTn>
                              </p:par>
                            </p:childTnLst>
                          </p:cTn>
                        </p:par>
                        <p:par>
                          <p:cTn id="28" fill="hold">
                            <p:stCondLst>
                              <p:cond delay="8000"/>
                            </p:stCondLst>
                            <p:childTnLst>
                              <p:par>
                                <p:cTn id="29" presetID="49" presetClass="path" presetSubtype="0" accel="14000" decel="14000" fill="hold" grpId="8" nodeType="afterEffect">
                                  <p:stCondLst>
                                    <p:cond delay="0"/>
                                  </p:stCondLst>
                                  <p:childTnLst>
                                    <p:animMotion origin="layout" path="M 0.14983 0.29977 L 0.2415 0.29421 " pathEditMode="relative" rAng="0" ptsTypes="AA">
                                      <p:cBhvr>
                                        <p:cTn id="30" dur="1000" fill="hold"/>
                                        <p:tgtEl>
                                          <p:spTgt spid="2"/>
                                        </p:tgtEl>
                                        <p:attrNameLst>
                                          <p:attrName>ppt_x</p:attrName>
                                          <p:attrName>ppt_y</p:attrName>
                                        </p:attrNameLst>
                                      </p:cBhvr>
                                      <p:rCtr x="4583" y="-278"/>
                                    </p:animMotion>
                                  </p:childTnLst>
                                </p:cTn>
                              </p:par>
                            </p:childTnLst>
                          </p:cTn>
                        </p:par>
                        <p:par>
                          <p:cTn id="31" fill="hold">
                            <p:stCondLst>
                              <p:cond delay="9000"/>
                            </p:stCondLst>
                            <p:childTnLst>
                              <p:par>
                                <p:cTn id="32" presetID="42" presetClass="path" presetSubtype="0" accel="14000" decel="14000" fill="hold" grpId="9" nodeType="afterEffect">
                                  <p:stCondLst>
                                    <p:cond delay="0"/>
                                  </p:stCondLst>
                                  <p:childTnLst>
                                    <p:animMotion origin="layout" path="M 0.2415 0.29421 L 0.25816 0.4331 " pathEditMode="relative" rAng="0" ptsTypes="AA">
                                      <p:cBhvr>
                                        <p:cTn id="33" dur="1000" fill="hold"/>
                                        <p:tgtEl>
                                          <p:spTgt spid="2"/>
                                        </p:tgtEl>
                                        <p:attrNameLst>
                                          <p:attrName>ppt_x</p:attrName>
                                          <p:attrName>ppt_y</p:attrName>
                                        </p:attrNameLst>
                                      </p:cBhvr>
                                      <p:rCtr x="833" y="6944"/>
                                    </p:animMotion>
                                  </p:childTnLst>
                                </p:cTn>
                              </p:par>
                            </p:childTnLst>
                          </p:cTn>
                        </p:par>
                        <p:par>
                          <p:cTn id="34" fill="hold">
                            <p:stCondLst>
                              <p:cond delay="10000"/>
                            </p:stCondLst>
                            <p:childTnLst>
                              <p:par>
                                <p:cTn id="35" presetID="63" presetClass="path" presetSubtype="0" accel="14000" decel="14000" fill="hold" grpId="10" nodeType="afterEffect">
                                  <p:stCondLst>
                                    <p:cond delay="0"/>
                                  </p:stCondLst>
                                  <p:childTnLst>
                                    <p:animMotion origin="layout" path="M 0.25816 0.4331 L 0.39983 0.51088 " pathEditMode="relative" rAng="0" ptsTypes="AA">
                                      <p:cBhvr>
                                        <p:cTn id="36" dur="1000" fill="hold"/>
                                        <p:tgtEl>
                                          <p:spTgt spid="2"/>
                                        </p:tgtEl>
                                        <p:attrNameLst>
                                          <p:attrName>ppt_x</p:attrName>
                                          <p:attrName>ppt_y</p:attrName>
                                        </p:attrNameLst>
                                      </p:cBhvr>
                                      <p:rCtr x="7083" y="3889"/>
                                    </p:animMotion>
                                  </p:childTnLst>
                                </p:cTn>
                              </p:par>
                            </p:childTnLst>
                          </p:cTn>
                        </p:par>
                        <p:par>
                          <p:cTn id="37" fill="hold">
                            <p:stCondLst>
                              <p:cond delay="11000"/>
                            </p:stCondLst>
                            <p:childTnLst>
                              <p:par>
                                <p:cTn id="38" presetID="64" presetClass="path" presetSubtype="0" accel="14000" decel="14000" fill="hold" grpId="11" nodeType="afterEffect">
                                  <p:stCondLst>
                                    <p:cond delay="0"/>
                                  </p:stCondLst>
                                  <p:childTnLst>
                                    <p:animMotion origin="layout" path="M 0.39983 0.51088 L 0.34983 0.36644 " pathEditMode="relative" rAng="0" ptsTypes="AA">
                                      <p:cBhvr>
                                        <p:cTn id="39" dur="1000" fill="hold"/>
                                        <p:tgtEl>
                                          <p:spTgt spid="2"/>
                                        </p:tgtEl>
                                        <p:attrNameLst>
                                          <p:attrName>ppt_x</p:attrName>
                                          <p:attrName>ppt_y</p:attrName>
                                        </p:attrNameLst>
                                      </p:cBhvr>
                                      <p:rCtr x="-2500" y="-7222"/>
                                    </p:animMotion>
                                  </p:childTnLst>
                                </p:cTn>
                              </p:par>
                            </p:childTnLst>
                          </p:cTn>
                        </p:par>
                        <p:par>
                          <p:cTn id="40" fill="hold">
                            <p:stCondLst>
                              <p:cond delay="12000"/>
                            </p:stCondLst>
                            <p:childTnLst>
                              <p:par>
                                <p:cTn id="41" presetID="44" presetClass="path" presetSubtype="0" accel="14000" decel="14000" fill="hold" grpId="12" nodeType="afterEffect">
                                  <p:stCondLst>
                                    <p:cond delay="0"/>
                                  </p:stCondLst>
                                  <p:childTnLst>
                                    <p:animMotion origin="layout" path="M 0.34983 0.36644 L 0.40104 0.32639 C 0.41198 0.31736 0.42795 0.3125 0.44479 0.3125 C 0.46389 0.3125 0.47917 0.31736 0.4901 0.32639 L 0.54149 0.36644 " pathEditMode="relative" rAng="0" ptsTypes="FffFF">
                                      <p:cBhvr>
                                        <p:cTn id="42" dur="1000" fill="hold"/>
                                        <p:tgtEl>
                                          <p:spTgt spid="2"/>
                                        </p:tgtEl>
                                        <p:attrNameLst>
                                          <p:attrName>ppt_x</p:attrName>
                                          <p:attrName>ppt_y</p:attrName>
                                        </p:attrNameLst>
                                      </p:cBhvr>
                                      <p:rCtr x="9583" y="-2708"/>
                                    </p:animMotion>
                                  </p:childTnLst>
                                </p:cTn>
                              </p:par>
                            </p:childTnLst>
                          </p:cTn>
                        </p:par>
                        <p:par>
                          <p:cTn id="43" fill="hold">
                            <p:stCondLst>
                              <p:cond delay="13000"/>
                            </p:stCondLst>
                            <p:childTnLst>
                              <p:par>
                                <p:cTn id="44" presetID="42" presetClass="path" presetSubtype="0" accel="12000" decel="12000" fill="hold" grpId="13" nodeType="afterEffect">
                                  <p:stCondLst>
                                    <p:cond delay="0"/>
                                  </p:stCondLst>
                                  <p:childTnLst>
                                    <p:animMotion origin="layout" path="M 0.5415 0.36644 L 0.5415 0.46644 " pathEditMode="relative" rAng="0" ptsTypes="AA">
                                      <p:cBhvr>
                                        <p:cTn id="45" dur="1000" fill="hold"/>
                                        <p:tgtEl>
                                          <p:spTgt spid="2"/>
                                        </p:tgtEl>
                                        <p:attrNameLst>
                                          <p:attrName>ppt_x</p:attrName>
                                          <p:attrName>ppt_y</p:attrName>
                                        </p:attrNameLst>
                                      </p:cBhvr>
                                      <p:rCtr x="0" y="5000"/>
                                    </p:animMotion>
                                  </p:childTnLst>
                                </p:cTn>
                              </p:par>
                            </p:childTnLst>
                          </p:cTn>
                        </p:par>
                        <p:par>
                          <p:cTn id="46" fill="hold">
                            <p:stCondLst>
                              <p:cond delay="14000"/>
                            </p:stCondLst>
                            <p:childTnLst>
                              <p:par>
                                <p:cTn id="47" presetID="56" presetClass="path" presetSubtype="0" accel="12000" decel="12000" fill="hold" grpId="14" nodeType="afterEffect">
                                  <p:stCondLst>
                                    <p:cond delay="0"/>
                                  </p:stCondLst>
                                  <p:childTnLst>
                                    <p:animMotion origin="layout" path="M 0.5415 0.46644 L 0.6415 0.34421 " pathEditMode="relative" rAng="0" ptsTypes="AA">
                                      <p:cBhvr>
                                        <p:cTn id="48" dur="1000" fill="hold"/>
                                        <p:tgtEl>
                                          <p:spTgt spid="2"/>
                                        </p:tgtEl>
                                        <p:attrNameLst>
                                          <p:attrName>ppt_x</p:attrName>
                                          <p:attrName>ppt_y</p:attrName>
                                        </p:attrNameLst>
                                      </p:cBhvr>
                                      <p:rCtr x="5000" y="-6111"/>
                                    </p:animMotion>
                                  </p:childTnLst>
                                </p:cTn>
                              </p:par>
                            </p:childTnLst>
                          </p:cTn>
                        </p:par>
                        <p:par>
                          <p:cTn id="49" fill="hold">
                            <p:stCondLst>
                              <p:cond delay="15000"/>
                            </p:stCondLst>
                            <p:childTnLst>
                              <p:par>
                                <p:cTn id="50" presetID="57" presetClass="path" presetSubtype="0" accel="12000" decel="12000" fill="hold" grpId="15" nodeType="afterEffect">
                                  <p:stCondLst>
                                    <p:cond delay="0"/>
                                  </p:stCondLst>
                                  <p:childTnLst>
                                    <p:animMotion origin="layout" path="M 0.64149 0.34421 L 0.6 0.31296 C 0.58177 0.29884 0.5658 0.26389 0.57187 0.25023 L 0.58541 0.21829 " pathEditMode="relative" rAng="-3623984" ptsTypes="FfFF">
                                      <p:cBhvr>
                                        <p:cTn id="51" dur="1000" fill="hold"/>
                                        <p:tgtEl>
                                          <p:spTgt spid="2"/>
                                        </p:tgtEl>
                                        <p:attrNameLst>
                                          <p:attrName>ppt_x</p:attrName>
                                          <p:attrName>ppt_y</p:attrName>
                                        </p:attrNameLst>
                                      </p:cBhvr>
                                      <p:rCtr x="-2812" y="-6296"/>
                                    </p:animMotion>
                                  </p:childTnLst>
                                </p:cTn>
                              </p:par>
                            </p:childTnLst>
                          </p:cTn>
                        </p:par>
                        <p:par>
                          <p:cTn id="52" fill="hold">
                            <p:stCondLst>
                              <p:cond delay="16000"/>
                            </p:stCondLst>
                            <p:childTnLst>
                              <p:par>
                                <p:cTn id="53" presetID="37" presetClass="path" presetSubtype="0" accel="12000" decel="12000" fill="hold" grpId="16" nodeType="afterEffect">
                                  <p:stCondLst>
                                    <p:cond delay="0"/>
                                  </p:stCondLst>
                                  <p:childTnLst>
                                    <p:animMotion origin="layout" path="M 0.58524 0.21805 L 0.60087 0.23333 C 0.60399 0.23657 0.60903 0.23865 0.61406 0.23865 C 0.61997 0.23865 0.62465 0.23657 0.62778 0.23333 L 0.64358 0.21805 " pathEditMode="relative" rAng="0" ptsTypes="FffFF">
                                      <p:cBhvr>
                                        <p:cTn id="54" dur="1000" fill="hold"/>
                                        <p:tgtEl>
                                          <p:spTgt spid="2"/>
                                        </p:tgtEl>
                                        <p:attrNameLst>
                                          <p:attrName>ppt_x</p:attrName>
                                          <p:attrName>ppt_y</p:attrName>
                                        </p:attrNameLst>
                                      </p:cBhvr>
                                      <p:rCtr x="2917" y="1019"/>
                                    </p:animMotion>
                                  </p:childTnLst>
                                </p:cTn>
                              </p:par>
                            </p:childTnLst>
                          </p:cTn>
                        </p:par>
                        <p:par>
                          <p:cTn id="55" fill="hold">
                            <p:stCondLst>
                              <p:cond delay="17000"/>
                            </p:stCondLst>
                            <p:childTnLst>
                              <p:par>
                                <p:cTn id="56" presetID="37" presetClass="path" presetSubtype="0" accel="12000" decel="12000" fill="hold" grpId="17" nodeType="afterEffect">
                                  <p:stCondLst>
                                    <p:cond delay="0"/>
                                  </p:stCondLst>
                                  <p:childTnLst>
                                    <p:animMotion origin="layout" path="M 0.64358 0.21806 L 0.65747 0.28171 C 0.66025 0.29537 0.66736 0.3125 0.67622 0.32847 C 0.68681 0.34745 0.6967 0.36065 0.7059 0.36806 L 0.74792 0.40417 " pathEditMode="relative" rAng="3199539" ptsTypes="FffFF">
                                      <p:cBhvr>
                                        <p:cTn id="57" dur="1000" fill="hold"/>
                                        <p:tgtEl>
                                          <p:spTgt spid="2"/>
                                        </p:tgtEl>
                                        <p:attrNameLst>
                                          <p:attrName>ppt_x</p:attrName>
                                          <p:attrName>ppt_y</p:attrName>
                                        </p:attrNameLst>
                                      </p:cBhvr>
                                      <p:rCtr x="4288" y="10231"/>
                                    </p:animMotion>
                                  </p:childTnLst>
                                </p:cTn>
                              </p:par>
                            </p:childTnLst>
                          </p:cTn>
                        </p:par>
                        <p:par>
                          <p:cTn id="58" fill="hold">
                            <p:stCondLst>
                              <p:cond delay="18000"/>
                            </p:stCondLst>
                            <p:childTnLst>
                              <p:par>
                                <p:cTn id="59" presetID="42" presetClass="path" presetSubtype="0" accel="12000" decel="12000" fill="hold" grpId="18" nodeType="afterEffect">
                                  <p:stCondLst>
                                    <p:cond delay="0"/>
                                  </p:stCondLst>
                                  <p:childTnLst>
                                    <p:animMotion origin="layout" path="M 0.74757 0.40394 L 0.54757 0.63171 " pathEditMode="relative" rAng="0" ptsTypes="AA">
                                      <p:cBhvr>
                                        <p:cTn id="60" dur="1000" fill="hold"/>
                                        <p:tgtEl>
                                          <p:spTgt spid="2"/>
                                        </p:tgtEl>
                                        <p:attrNameLst>
                                          <p:attrName>ppt_x</p:attrName>
                                          <p:attrName>ppt_y</p:attrName>
                                        </p:attrNameLst>
                                      </p:cBhvr>
                                      <p:rCtr x="-10000" y="11389"/>
                                    </p:animMotion>
                                  </p:childTnLst>
                                </p:cTn>
                              </p:par>
                            </p:childTnLst>
                          </p:cTn>
                        </p:par>
                        <p:par>
                          <p:cTn id="61" fill="hold">
                            <p:stCondLst>
                              <p:cond delay="19000"/>
                            </p:stCondLst>
                            <p:childTnLst>
                              <p:par>
                                <p:cTn id="62" presetID="35" presetClass="path" presetSubtype="0" accel="12000" decel="12000" fill="hold" grpId="19" nodeType="afterEffect">
                                  <p:stCondLst>
                                    <p:cond delay="0"/>
                                  </p:stCondLst>
                                  <p:childTnLst>
                                    <p:animMotion origin="layout" path="M 0.54757 0.63171 L 0.2309 0.4206 " pathEditMode="relative" rAng="0" ptsTypes="AA">
                                      <p:cBhvr>
                                        <p:cTn id="63" dur="1000" fill="hold"/>
                                        <p:tgtEl>
                                          <p:spTgt spid="2"/>
                                        </p:tgtEl>
                                        <p:attrNameLst>
                                          <p:attrName>ppt_x</p:attrName>
                                          <p:attrName>ppt_y</p:attrName>
                                        </p:attrNameLst>
                                      </p:cBhvr>
                                      <p:rCtr x="-15833" y="-10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2" grpId="4"/>
      <p:bldP spid="2" grpId="5"/>
      <p:bldP spid="2" grpId="6"/>
      <p:bldP spid="2" grpId="7"/>
      <p:bldP spid="2" grpId="8"/>
      <p:bldP spid="2" grpId="9"/>
      <p:bldP spid="2" grpId="10"/>
      <p:bldP spid="2" grpId="11"/>
      <p:bldP spid="2" grpId="12"/>
      <p:bldP spid="2" grpId="13"/>
      <p:bldP spid="2" grpId="14"/>
      <p:bldP spid="2" grpId="15"/>
      <p:bldP spid="2" grpId="16"/>
      <p:bldP spid="2" grpId="17"/>
      <p:bldP spid="2" grpId="18"/>
      <p:bldP spid="2" grpId="19"/>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98" t="8929" r="9754" b="8333"/>
          <a:stretch/>
        </p:blipFill>
        <p:spPr bwMode="auto">
          <a:xfrm>
            <a:off x="1" y="975889"/>
            <a:ext cx="9143999" cy="515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8000" y="4916269"/>
            <a:ext cx="3429000" cy="646331"/>
          </a:xfrm>
          <a:prstGeom prst="rect">
            <a:avLst/>
          </a:prstGeom>
          <a:solidFill>
            <a:schemeClr val="bg1">
              <a:alpha val="60000"/>
            </a:schemeClr>
          </a:solidFill>
        </p:spPr>
        <p:txBody>
          <a:bodyPr wrap="square">
            <a:spAutoFit/>
          </a:bodyPr>
          <a:lstStyle/>
          <a:p>
            <a:r>
              <a:rPr lang="en-US" b="1" u="sng" dirty="0"/>
              <a:t>The </a:t>
            </a:r>
            <a:r>
              <a:rPr lang="en-US" b="1" i="1" u="sng" dirty="0"/>
              <a:t>king of the south</a:t>
            </a:r>
          </a:p>
          <a:p>
            <a:r>
              <a:rPr lang="en-US" dirty="0"/>
              <a:t>Ptolemy I </a:t>
            </a:r>
            <a:r>
              <a:rPr lang="en-US" dirty="0" err="1"/>
              <a:t>Soter</a:t>
            </a:r>
            <a:r>
              <a:rPr lang="en-US" dirty="0"/>
              <a:t> (ca. 323-285 B.C.)</a:t>
            </a:r>
          </a:p>
        </p:txBody>
      </p:sp>
      <p:sp>
        <p:nvSpPr>
          <p:cNvPr id="3" name="Rectangle 2"/>
          <p:cNvSpPr/>
          <p:nvPr/>
        </p:nvSpPr>
        <p:spPr>
          <a:xfrm>
            <a:off x="6987283" y="1828800"/>
            <a:ext cx="2194832" cy="923330"/>
          </a:xfrm>
          <a:prstGeom prst="rect">
            <a:avLst/>
          </a:prstGeom>
          <a:solidFill>
            <a:schemeClr val="bg1">
              <a:alpha val="60000"/>
            </a:schemeClr>
          </a:solidFill>
        </p:spPr>
        <p:txBody>
          <a:bodyPr wrap="none">
            <a:spAutoFit/>
          </a:bodyPr>
          <a:lstStyle/>
          <a:p>
            <a:r>
              <a:rPr lang="en-US" b="1" i="1" u="sng" dirty="0"/>
              <a:t>The king of the north</a:t>
            </a:r>
          </a:p>
          <a:p>
            <a:r>
              <a:rPr lang="en-US" dirty="0" err="1"/>
              <a:t>Seleucus</a:t>
            </a:r>
            <a:r>
              <a:rPr lang="en-US" dirty="0"/>
              <a:t> I </a:t>
            </a:r>
            <a:r>
              <a:rPr lang="en-US" dirty="0" err="1"/>
              <a:t>Nicator</a:t>
            </a:r>
            <a:endParaRPr lang="en-US" dirty="0"/>
          </a:p>
          <a:p>
            <a:r>
              <a:rPr lang="en-US" dirty="0"/>
              <a:t>(ca. 311-280 B.C.)</a:t>
            </a:r>
          </a:p>
        </p:txBody>
      </p:sp>
      <p:sp>
        <p:nvSpPr>
          <p:cNvPr id="6" name="Rectangle 5"/>
          <p:cNvSpPr/>
          <p:nvPr/>
        </p:nvSpPr>
        <p:spPr>
          <a:xfrm>
            <a:off x="3733800" y="990600"/>
            <a:ext cx="2971800" cy="646331"/>
          </a:xfrm>
          <a:prstGeom prst="rect">
            <a:avLst/>
          </a:prstGeom>
          <a:solidFill>
            <a:schemeClr val="bg1">
              <a:alpha val="60000"/>
            </a:schemeClr>
          </a:solidFill>
        </p:spPr>
        <p:txBody>
          <a:bodyPr wrap="square">
            <a:spAutoFit/>
          </a:bodyPr>
          <a:lstStyle/>
          <a:p>
            <a:r>
              <a:rPr lang="en-US" b="1" dirty="0" err="1"/>
              <a:t>Antigonus</a:t>
            </a:r>
            <a:r>
              <a:rPr lang="en-US" b="1" dirty="0"/>
              <a:t> I </a:t>
            </a:r>
            <a:r>
              <a:rPr lang="en-US" b="1" dirty="0" err="1"/>
              <a:t>Monophthalmus</a:t>
            </a:r>
            <a:endParaRPr lang="en-US" dirty="0"/>
          </a:p>
          <a:p>
            <a:r>
              <a:rPr lang="en-US" dirty="0"/>
              <a:t>(the “one eye”)</a:t>
            </a:r>
          </a:p>
        </p:txBody>
      </p:sp>
      <p:sp>
        <p:nvSpPr>
          <p:cNvPr id="7" name="Rectangle 6"/>
          <p:cNvSpPr/>
          <p:nvPr/>
        </p:nvSpPr>
        <p:spPr>
          <a:xfrm>
            <a:off x="2133600" y="381000"/>
            <a:ext cx="1295400" cy="369332"/>
          </a:xfrm>
          <a:prstGeom prst="rect">
            <a:avLst/>
          </a:prstGeom>
          <a:solidFill>
            <a:schemeClr val="bg1">
              <a:alpha val="60000"/>
            </a:schemeClr>
          </a:solidFill>
        </p:spPr>
        <p:txBody>
          <a:bodyPr wrap="square">
            <a:spAutoFit/>
          </a:bodyPr>
          <a:lstStyle/>
          <a:p>
            <a:r>
              <a:rPr lang="en-US" b="1" dirty="0"/>
              <a:t>Lysimachus</a:t>
            </a:r>
            <a:endParaRPr lang="en-US" dirty="0"/>
          </a:p>
        </p:txBody>
      </p:sp>
      <p:sp>
        <p:nvSpPr>
          <p:cNvPr id="8" name="Rectangle 7"/>
          <p:cNvSpPr/>
          <p:nvPr/>
        </p:nvSpPr>
        <p:spPr>
          <a:xfrm>
            <a:off x="6172200" y="3364468"/>
            <a:ext cx="1295400" cy="369332"/>
          </a:xfrm>
          <a:prstGeom prst="rect">
            <a:avLst/>
          </a:prstGeom>
          <a:solidFill>
            <a:schemeClr val="bg1">
              <a:alpha val="60000"/>
            </a:schemeClr>
          </a:solidFill>
        </p:spPr>
        <p:txBody>
          <a:bodyPr wrap="square">
            <a:spAutoFit/>
          </a:bodyPr>
          <a:lstStyle/>
          <a:p>
            <a:r>
              <a:rPr lang="en-US" b="1" dirty="0" err="1"/>
              <a:t>Laomedon</a:t>
            </a:r>
            <a:endParaRPr lang="en-US" dirty="0"/>
          </a:p>
        </p:txBody>
      </p:sp>
      <p:sp>
        <p:nvSpPr>
          <p:cNvPr id="9" name="Rectangle 8"/>
          <p:cNvSpPr/>
          <p:nvPr/>
        </p:nvSpPr>
        <p:spPr>
          <a:xfrm>
            <a:off x="228600" y="621268"/>
            <a:ext cx="1295400" cy="369332"/>
          </a:xfrm>
          <a:prstGeom prst="rect">
            <a:avLst/>
          </a:prstGeom>
          <a:solidFill>
            <a:schemeClr val="bg1">
              <a:alpha val="60000"/>
            </a:schemeClr>
          </a:solidFill>
        </p:spPr>
        <p:txBody>
          <a:bodyPr wrap="square">
            <a:spAutoFit/>
          </a:bodyPr>
          <a:lstStyle/>
          <a:p>
            <a:r>
              <a:rPr lang="en-US" b="1" dirty="0"/>
              <a:t>Antipater</a:t>
            </a:r>
            <a:endParaRPr lang="en-US" dirty="0"/>
          </a:p>
        </p:txBody>
      </p:sp>
      <p:sp>
        <p:nvSpPr>
          <p:cNvPr id="4" name="TextBox 3"/>
          <p:cNvSpPr txBox="1"/>
          <p:nvPr/>
        </p:nvSpPr>
        <p:spPr>
          <a:xfrm>
            <a:off x="1638300" y="4953000"/>
            <a:ext cx="1409700" cy="646331"/>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Succeeded by his son…</a:t>
            </a:r>
          </a:p>
        </p:txBody>
      </p:sp>
      <p:sp>
        <p:nvSpPr>
          <p:cNvPr id="10" name="Rectangle 9"/>
          <p:cNvSpPr/>
          <p:nvPr/>
        </p:nvSpPr>
        <p:spPr>
          <a:xfrm>
            <a:off x="0" y="2590800"/>
            <a:ext cx="3048000" cy="2585323"/>
          </a:xfrm>
          <a:prstGeom prst="rect">
            <a:avLst/>
          </a:prstGeom>
          <a:solidFill>
            <a:srgbClr val="FFFF00"/>
          </a:solidFill>
          <a:ln>
            <a:solidFill>
              <a:schemeClr val="tx1"/>
            </a:solidFill>
          </a:ln>
        </p:spPr>
        <p:txBody>
          <a:bodyPr wrap="square">
            <a:spAutoFit/>
          </a:bodyPr>
          <a:lstStyle/>
          <a:p>
            <a:r>
              <a:rPr lang="en-US" dirty="0"/>
              <a:t>11:4 Shortly after his rise to power,</a:t>
            </a:r>
            <a:r>
              <a:rPr lang="en-US" baseline="30000" dirty="0"/>
              <a:t> </a:t>
            </a:r>
            <a:r>
              <a:rPr lang="en-US" dirty="0"/>
              <a:t> his kingdom will be broken up and distributed toward the four winds of the sky – but not to his posterity or with the authority he exercised, for his kingdom will be uprooted and distributed to others besides these.</a:t>
            </a:r>
          </a:p>
        </p:txBody>
      </p:sp>
      <p:sp>
        <p:nvSpPr>
          <p:cNvPr id="11" name="Rectangle 10"/>
          <p:cNvSpPr/>
          <p:nvPr/>
        </p:nvSpPr>
        <p:spPr>
          <a:xfrm>
            <a:off x="0" y="2590800"/>
            <a:ext cx="3048000" cy="4247317"/>
          </a:xfrm>
          <a:prstGeom prst="rect">
            <a:avLst/>
          </a:prstGeom>
          <a:solidFill>
            <a:srgbClr val="FFFF00"/>
          </a:solidFill>
          <a:ln>
            <a:solidFill>
              <a:schemeClr val="tx1"/>
            </a:solidFill>
          </a:ln>
        </p:spPr>
        <p:txBody>
          <a:bodyPr wrap="square">
            <a:spAutoFit/>
          </a:bodyPr>
          <a:lstStyle/>
          <a:p>
            <a:r>
              <a:rPr lang="en-US" dirty="0"/>
              <a:t>11:4 Shortly after his rise to power,</a:t>
            </a:r>
            <a:r>
              <a:rPr lang="en-US" baseline="30000" dirty="0"/>
              <a:t> </a:t>
            </a:r>
            <a:r>
              <a:rPr lang="en-US" dirty="0"/>
              <a:t> his kingdom will be broken up and distributed toward the four winds of the sky – but not to his posterity or with the authority he exercised, for his kingdom will be uprooted and distributed to others besides these.</a:t>
            </a:r>
          </a:p>
          <a:p>
            <a:r>
              <a:rPr lang="en-US" dirty="0"/>
              <a:t>11:5 Then the king of the south</a:t>
            </a:r>
            <a:r>
              <a:rPr lang="en-US" baseline="30000" dirty="0"/>
              <a:t> </a:t>
            </a:r>
            <a:r>
              <a:rPr lang="en-US" dirty="0"/>
              <a:t>and one of his subordinates</a:t>
            </a:r>
            <a:r>
              <a:rPr lang="en-US" baseline="30000" dirty="0"/>
              <a:t> </a:t>
            </a:r>
            <a:r>
              <a:rPr lang="en-US" dirty="0"/>
              <a:t> will grow strong. His subordinate will resist</a:t>
            </a:r>
            <a:r>
              <a:rPr lang="en-US" baseline="30000" dirty="0"/>
              <a:t> </a:t>
            </a:r>
            <a:r>
              <a:rPr lang="en-US" dirty="0"/>
              <a:t> him and will rule a kingdom greater than his.</a:t>
            </a:r>
          </a:p>
        </p:txBody>
      </p:sp>
    </p:spTree>
    <p:extLst>
      <p:ext uri="{BB962C8B-B14F-4D97-AF65-F5344CB8AC3E}">
        <p14:creationId xmlns:p14="http://schemas.microsoft.com/office/powerpoint/2010/main" val="95168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1"/>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6" grpId="1" animBg="1"/>
      <p:bldP spid="7" grpId="0" animBg="1"/>
      <p:bldP spid="7" grpId="1" animBg="1"/>
      <p:bldP spid="8" grpId="0" animBg="1"/>
      <p:bldP spid="8" grpId="1" animBg="1"/>
      <p:bldP spid="9" grpId="0" animBg="1"/>
      <p:bldP spid="9" grpId="1" animBg="1"/>
      <p:bldP spid="4" grpId="0"/>
      <p:bldP spid="10" grpId="0" animBg="1"/>
      <p:bldP spid="11" grpId="0" animBg="1"/>
      <p:bldP spid="11"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98" t="8929" r="9754" b="8333"/>
          <a:stretch/>
        </p:blipFill>
        <p:spPr bwMode="auto">
          <a:xfrm>
            <a:off x="1" y="975889"/>
            <a:ext cx="9143999" cy="515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7999" y="4916269"/>
            <a:ext cx="4114801" cy="646331"/>
          </a:xfrm>
          <a:prstGeom prst="rect">
            <a:avLst/>
          </a:prstGeom>
          <a:solidFill>
            <a:schemeClr val="bg1">
              <a:alpha val="60000"/>
            </a:schemeClr>
          </a:solidFill>
        </p:spPr>
        <p:txBody>
          <a:bodyPr wrap="square">
            <a:spAutoFit/>
          </a:bodyPr>
          <a:lstStyle/>
          <a:p>
            <a:r>
              <a:rPr lang="en-US" b="1" u="sng" dirty="0"/>
              <a:t>The </a:t>
            </a:r>
            <a:r>
              <a:rPr lang="en-US" b="1" i="1" u="sng" dirty="0"/>
              <a:t>king of the south</a:t>
            </a:r>
          </a:p>
          <a:p>
            <a:r>
              <a:rPr lang="en-US" dirty="0"/>
              <a:t>Ptolemy II </a:t>
            </a:r>
            <a:r>
              <a:rPr lang="en-US" dirty="0" err="1"/>
              <a:t>Philadelphus</a:t>
            </a:r>
            <a:r>
              <a:rPr lang="en-US" dirty="0"/>
              <a:t> (ca. 285-246 B.C.)</a:t>
            </a:r>
          </a:p>
        </p:txBody>
      </p:sp>
      <p:sp>
        <p:nvSpPr>
          <p:cNvPr id="5" name="Rectangle 4"/>
          <p:cNvSpPr/>
          <p:nvPr/>
        </p:nvSpPr>
        <p:spPr>
          <a:xfrm>
            <a:off x="6987283" y="1828800"/>
            <a:ext cx="2194832" cy="923330"/>
          </a:xfrm>
          <a:prstGeom prst="rect">
            <a:avLst/>
          </a:prstGeom>
          <a:solidFill>
            <a:schemeClr val="bg1">
              <a:alpha val="60000"/>
            </a:schemeClr>
          </a:solidFill>
        </p:spPr>
        <p:txBody>
          <a:bodyPr wrap="none">
            <a:spAutoFit/>
          </a:bodyPr>
          <a:lstStyle/>
          <a:p>
            <a:r>
              <a:rPr lang="en-US" b="1" i="1" u="sng" dirty="0"/>
              <a:t>The king of the north</a:t>
            </a:r>
          </a:p>
          <a:p>
            <a:r>
              <a:rPr lang="en-US" dirty="0" err="1"/>
              <a:t>Seleucus</a:t>
            </a:r>
            <a:r>
              <a:rPr lang="en-US" dirty="0"/>
              <a:t> I </a:t>
            </a:r>
            <a:r>
              <a:rPr lang="en-US" dirty="0" err="1"/>
              <a:t>Nicator</a:t>
            </a:r>
            <a:endParaRPr lang="en-US" dirty="0"/>
          </a:p>
          <a:p>
            <a:r>
              <a:rPr lang="en-US" dirty="0"/>
              <a:t>(ca. 311-280 B.C.)</a:t>
            </a:r>
          </a:p>
        </p:txBody>
      </p:sp>
      <p:sp>
        <p:nvSpPr>
          <p:cNvPr id="6" name="TextBox 5"/>
          <p:cNvSpPr txBox="1"/>
          <p:nvPr/>
        </p:nvSpPr>
        <p:spPr>
          <a:xfrm>
            <a:off x="1638300" y="4953000"/>
            <a:ext cx="1409700" cy="646331"/>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Succeeded by his son…</a:t>
            </a:r>
          </a:p>
        </p:txBody>
      </p:sp>
      <p:sp>
        <p:nvSpPr>
          <p:cNvPr id="7" name="TextBox 6"/>
          <p:cNvSpPr txBox="1"/>
          <p:nvPr/>
        </p:nvSpPr>
        <p:spPr>
          <a:xfrm>
            <a:off x="5562600" y="1792069"/>
            <a:ext cx="1409700" cy="646331"/>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Succeeded by his son…</a:t>
            </a:r>
          </a:p>
        </p:txBody>
      </p:sp>
    </p:spTree>
    <p:extLst>
      <p:ext uri="{BB962C8B-B14F-4D97-AF65-F5344CB8AC3E}">
        <p14:creationId xmlns:p14="http://schemas.microsoft.com/office/powerpoint/2010/main" val="259669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98" t="8929" r="9754" b="8333"/>
          <a:stretch/>
        </p:blipFill>
        <p:spPr bwMode="auto">
          <a:xfrm>
            <a:off x="1" y="975889"/>
            <a:ext cx="9143999" cy="515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7999" y="4916269"/>
            <a:ext cx="4114801" cy="646331"/>
          </a:xfrm>
          <a:prstGeom prst="rect">
            <a:avLst/>
          </a:prstGeom>
          <a:solidFill>
            <a:schemeClr val="bg1">
              <a:alpha val="60000"/>
            </a:schemeClr>
          </a:solidFill>
        </p:spPr>
        <p:txBody>
          <a:bodyPr wrap="square">
            <a:spAutoFit/>
          </a:bodyPr>
          <a:lstStyle/>
          <a:p>
            <a:r>
              <a:rPr lang="en-US" b="1" u="sng" dirty="0"/>
              <a:t>The </a:t>
            </a:r>
            <a:r>
              <a:rPr lang="en-US" b="1" i="1" u="sng" dirty="0"/>
              <a:t>king of the south</a:t>
            </a:r>
          </a:p>
          <a:p>
            <a:r>
              <a:rPr lang="en-US" dirty="0"/>
              <a:t>Ptolemy II </a:t>
            </a:r>
            <a:r>
              <a:rPr lang="en-US" dirty="0" err="1"/>
              <a:t>Philadelphus</a:t>
            </a:r>
            <a:r>
              <a:rPr lang="en-US" dirty="0"/>
              <a:t> (ca. 285-246 B.C.)</a:t>
            </a:r>
          </a:p>
        </p:txBody>
      </p:sp>
      <p:sp>
        <p:nvSpPr>
          <p:cNvPr id="5" name="Rectangle 4"/>
          <p:cNvSpPr/>
          <p:nvPr/>
        </p:nvSpPr>
        <p:spPr>
          <a:xfrm>
            <a:off x="6987283" y="1828800"/>
            <a:ext cx="2194832" cy="923330"/>
          </a:xfrm>
          <a:prstGeom prst="rect">
            <a:avLst/>
          </a:prstGeom>
          <a:solidFill>
            <a:schemeClr val="bg1">
              <a:alpha val="60000"/>
            </a:schemeClr>
          </a:solidFill>
        </p:spPr>
        <p:txBody>
          <a:bodyPr wrap="none">
            <a:spAutoFit/>
          </a:bodyPr>
          <a:lstStyle/>
          <a:p>
            <a:r>
              <a:rPr lang="en-US" b="1" i="1" u="sng" dirty="0"/>
              <a:t>The king of the north</a:t>
            </a:r>
          </a:p>
          <a:p>
            <a:r>
              <a:rPr lang="en-US" dirty="0"/>
              <a:t>Antiochus </a:t>
            </a:r>
            <a:r>
              <a:rPr lang="en-US" dirty="0" err="1"/>
              <a:t>Soter</a:t>
            </a:r>
            <a:endParaRPr lang="en-US" dirty="0"/>
          </a:p>
          <a:p>
            <a:r>
              <a:rPr lang="en-US" dirty="0"/>
              <a:t>(281-261 B.C.)</a:t>
            </a:r>
          </a:p>
        </p:txBody>
      </p:sp>
      <p:sp>
        <p:nvSpPr>
          <p:cNvPr id="6" name="TextBox 5"/>
          <p:cNvSpPr txBox="1"/>
          <p:nvPr/>
        </p:nvSpPr>
        <p:spPr>
          <a:xfrm>
            <a:off x="5562600" y="1792069"/>
            <a:ext cx="1409700" cy="646331"/>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Succeeded by his son…</a:t>
            </a:r>
          </a:p>
        </p:txBody>
      </p:sp>
    </p:spTree>
    <p:extLst>
      <p:ext uri="{BB962C8B-B14F-4D97-AF65-F5344CB8AC3E}">
        <p14:creationId xmlns:p14="http://schemas.microsoft.com/office/powerpoint/2010/main" val="4001669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98" t="8929" r="9754" b="8333"/>
          <a:stretch/>
        </p:blipFill>
        <p:spPr bwMode="auto">
          <a:xfrm>
            <a:off x="1" y="975889"/>
            <a:ext cx="9143999" cy="515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7999" y="4916269"/>
            <a:ext cx="4114801" cy="646331"/>
          </a:xfrm>
          <a:prstGeom prst="rect">
            <a:avLst/>
          </a:prstGeom>
          <a:solidFill>
            <a:schemeClr val="bg1">
              <a:alpha val="60000"/>
            </a:schemeClr>
          </a:solidFill>
        </p:spPr>
        <p:txBody>
          <a:bodyPr wrap="square">
            <a:spAutoFit/>
          </a:bodyPr>
          <a:lstStyle/>
          <a:p>
            <a:r>
              <a:rPr lang="en-US" b="1" u="sng" dirty="0"/>
              <a:t>The </a:t>
            </a:r>
            <a:r>
              <a:rPr lang="en-US" b="1" i="1" u="sng" dirty="0"/>
              <a:t>king of the south</a:t>
            </a:r>
          </a:p>
          <a:p>
            <a:r>
              <a:rPr lang="en-US" dirty="0"/>
              <a:t>Ptolemy II </a:t>
            </a:r>
            <a:r>
              <a:rPr lang="en-US" dirty="0" err="1"/>
              <a:t>Philadelphus</a:t>
            </a:r>
            <a:r>
              <a:rPr lang="en-US" dirty="0"/>
              <a:t> (ca. 285-246 B.C.)</a:t>
            </a:r>
          </a:p>
        </p:txBody>
      </p:sp>
      <p:sp>
        <p:nvSpPr>
          <p:cNvPr id="5" name="Rectangle 4"/>
          <p:cNvSpPr/>
          <p:nvPr/>
        </p:nvSpPr>
        <p:spPr>
          <a:xfrm>
            <a:off x="6987283" y="1828800"/>
            <a:ext cx="2194832" cy="923330"/>
          </a:xfrm>
          <a:prstGeom prst="rect">
            <a:avLst/>
          </a:prstGeom>
          <a:solidFill>
            <a:schemeClr val="bg1">
              <a:alpha val="60000"/>
            </a:schemeClr>
          </a:solidFill>
        </p:spPr>
        <p:txBody>
          <a:bodyPr wrap="none">
            <a:spAutoFit/>
          </a:bodyPr>
          <a:lstStyle/>
          <a:p>
            <a:r>
              <a:rPr lang="en-US" b="1" i="1" u="sng" dirty="0"/>
              <a:t>The king of the north</a:t>
            </a:r>
          </a:p>
          <a:p>
            <a:r>
              <a:rPr lang="en-US" dirty="0"/>
              <a:t>Antiochus II </a:t>
            </a:r>
            <a:r>
              <a:rPr lang="en-US" dirty="0" err="1"/>
              <a:t>Theos</a:t>
            </a:r>
            <a:endParaRPr lang="en-US" dirty="0"/>
          </a:p>
          <a:p>
            <a:r>
              <a:rPr lang="en-US" dirty="0"/>
              <a:t>(ca. 261-246 B.C.)</a:t>
            </a:r>
          </a:p>
        </p:txBody>
      </p:sp>
      <p:sp>
        <p:nvSpPr>
          <p:cNvPr id="6" name="Up Arrow 5"/>
          <p:cNvSpPr/>
          <p:nvPr/>
        </p:nvSpPr>
        <p:spPr>
          <a:xfrm rot="2792320">
            <a:off x="5836997" y="2267446"/>
            <a:ext cx="1524000" cy="3545216"/>
          </a:xfrm>
          <a:prstGeom prst="up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18885840">
            <a:off x="4883335" y="3898058"/>
            <a:ext cx="2687209" cy="923330"/>
          </a:xfrm>
          <a:prstGeom prst="rect">
            <a:avLst/>
          </a:prstGeom>
          <a:noFill/>
        </p:spPr>
        <p:txBody>
          <a:bodyPr wrap="none" lIns="91440" tIns="45720" rIns="91440" bIns="45720">
            <a:spAutoFit/>
          </a:bodyPr>
          <a:lstStyle/>
          <a:p>
            <a:pPr algn="ctr"/>
            <a:r>
              <a:rPr lang="en-US" sz="5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Berenice</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Rectangle 2"/>
          <p:cNvSpPr/>
          <p:nvPr/>
        </p:nvSpPr>
        <p:spPr>
          <a:xfrm>
            <a:off x="4572000" y="3348335"/>
            <a:ext cx="1654939" cy="461665"/>
          </a:xfrm>
          <a:prstGeom prst="rect">
            <a:avLst/>
          </a:prstGeom>
        </p:spPr>
        <p:txBody>
          <a:bodyPr wrap="square">
            <a:spAutoFit/>
          </a:bodyPr>
          <a:lstStyle/>
          <a:p>
            <a:r>
              <a:rPr lang="en-US" sz="2400" b="1" dirty="0"/>
              <a:t>An Alliance</a:t>
            </a:r>
          </a:p>
        </p:txBody>
      </p:sp>
      <p:sp>
        <p:nvSpPr>
          <p:cNvPr id="8" name="Rectangle 7"/>
          <p:cNvSpPr/>
          <p:nvPr/>
        </p:nvSpPr>
        <p:spPr>
          <a:xfrm>
            <a:off x="6635025" y="2505670"/>
            <a:ext cx="2371162" cy="923330"/>
          </a:xfrm>
          <a:prstGeom prst="rect">
            <a:avLst/>
          </a:prstGeom>
          <a:noFill/>
        </p:spPr>
        <p:txBody>
          <a:bodyPr wrap="none" lIns="91440" tIns="45720" rIns="91440" bIns="45720">
            <a:spAutoFit/>
          </a:bodyPr>
          <a:lstStyle/>
          <a:p>
            <a:pPr algn="ctr"/>
            <a:r>
              <a:rPr lang="en-US" sz="5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Laodice</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Rectangle 13"/>
          <p:cNvSpPr/>
          <p:nvPr/>
        </p:nvSpPr>
        <p:spPr>
          <a:xfrm>
            <a:off x="6420177" y="3119735"/>
            <a:ext cx="2723823" cy="830997"/>
          </a:xfrm>
          <a:prstGeom prst="rect">
            <a:avLst/>
          </a:prstGeom>
          <a:noFill/>
        </p:spPr>
        <p:txBody>
          <a:bodyPr wrap="none" lIns="91440" tIns="45720" rIns="91440" bIns="45720">
            <a:spAutoFit/>
          </a:bodyPr>
          <a:lstStyle/>
          <a:p>
            <a:r>
              <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Baby</a:t>
            </a:r>
          </a:p>
          <a:p>
            <a:r>
              <a:rPr lang="en-US" sz="2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Seleucus</a:t>
            </a:r>
            <a:r>
              <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II </a:t>
            </a:r>
            <a:r>
              <a:rPr lang="en-US" sz="2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Calinicus</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rot="18949871">
            <a:off x="6355752" y="3724763"/>
            <a:ext cx="2737983" cy="1200329"/>
          </a:xfrm>
          <a:prstGeom prst="rect">
            <a:avLst/>
          </a:prstGeom>
          <a:solidFill>
            <a:srgbClr val="FFFF00">
              <a:alpha val="40000"/>
            </a:srgbClr>
          </a:solidFill>
        </p:spPr>
        <p:txBody>
          <a:bodyPr wrap="square">
            <a:spAutoFit/>
          </a:bodyPr>
          <a:lstStyle/>
          <a:p>
            <a:r>
              <a:rPr lang="en-US" i="1" dirty="0"/>
              <a:t>Then the daughter</a:t>
            </a:r>
            <a:r>
              <a:rPr lang="en-US" i="1" baseline="30000" dirty="0"/>
              <a:t>  </a:t>
            </a:r>
            <a:r>
              <a:rPr lang="en-US" i="1" dirty="0"/>
              <a:t> of the</a:t>
            </a:r>
          </a:p>
          <a:p>
            <a:r>
              <a:rPr lang="en-US" i="1" dirty="0"/>
              <a:t>king of the south will come</a:t>
            </a:r>
          </a:p>
          <a:p>
            <a:r>
              <a:rPr lang="en-US" i="1" dirty="0"/>
              <a:t>to the king of the north to</a:t>
            </a:r>
          </a:p>
          <a:p>
            <a:r>
              <a:rPr lang="en-US" i="1" dirty="0"/>
              <a:t>make an agreement</a:t>
            </a:r>
          </a:p>
        </p:txBody>
      </p:sp>
      <p:sp>
        <p:nvSpPr>
          <p:cNvPr id="11" name="Rectangle 10"/>
          <p:cNvSpPr/>
          <p:nvPr/>
        </p:nvSpPr>
        <p:spPr>
          <a:xfrm>
            <a:off x="0" y="2590800"/>
            <a:ext cx="3048000" cy="1754326"/>
          </a:xfrm>
          <a:prstGeom prst="rect">
            <a:avLst/>
          </a:prstGeom>
          <a:solidFill>
            <a:srgbClr val="FFFF00"/>
          </a:solidFill>
          <a:ln>
            <a:solidFill>
              <a:schemeClr val="tx1"/>
            </a:solidFill>
          </a:ln>
        </p:spPr>
        <p:txBody>
          <a:bodyPr wrap="square">
            <a:spAutoFit/>
          </a:bodyPr>
          <a:lstStyle/>
          <a:p>
            <a:r>
              <a:rPr lang="en-US" dirty="0"/>
              <a:t>11:6 After some years have passed, they</a:t>
            </a:r>
            <a:r>
              <a:rPr lang="en-US" baseline="30000" dirty="0"/>
              <a:t> </a:t>
            </a:r>
            <a:r>
              <a:rPr lang="en-US" dirty="0"/>
              <a:t>will form an alliance. Then the daughter</a:t>
            </a:r>
            <a:r>
              <a:rPr lang="en-US" baseline="30000" dirty="0"/>
              <a:t> </a:t>
            </a:r>
            <a:r>
              <a:rPr lang="en-US" dirty="0"/>
              <a:t> of the king of the south will come to the king of the north to make an agreement</a:t>
            </a:r>
          </a:p>
        </p:txBody>
      </p:sp>
    </p:spTree>
    <p:extLst>
      <p:ext uri="{BB962C8B-B14F-4D97-AF65-F5344CB8AC3E}">
        <p14:creationId xmlns:p14="http://schemas.microsoft.com/office/powerpoint/2010/main" val="60194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41" presetClass="path" presetSubtype="0" accel="50000" decel="50000" fill="hold" grpId="0" nodeType="withEffect">
                                  <p:stCondLst>
                                    <p:cond delay="0"/>
                                  </p:stCondLst>
                                  <p:childTnLst>
                                    <p:animMotion origin="layout" path="M -0.02309 0.00532 C -0.01736 -0.00093 -0.01302 -0.02037 -0.01372 -0.02685 C -0.01684 -0.06806 -0.11337 -0.09722 -0.2066 -0.08403 C -0.15972 -0.09051 -0.11511 -0.11829 -0.11667 -0.13843 C -0.1184 -0.15926 -0.16702 -0.17292 -0.2132 -0.16644 C -0.19011 -0.16968 -0.16754 -0.18357 -0.16788 -0.19421 C -0.16875 -0.20486 -0.19288 -0.21204 -0.21667 -0.2088 C -0.20469 -0.21042 -0.19393 -0.21713 -0.19445 -0.22245 C -0.19479 -0.22778 -0.20712 -0.23148 -0.21823 -0.22986 C -0.2125 -0.23079 -0.2066 -0.23426 -0.20677 -0.23681 C -0.20695 -0.2382 -0.2132 -0.2412 -0.2191 -0.24051 C -0.21615 -0.24097 -0.21354 -0.24144 -0.21337 -0.24398 C -0.21268 -0.24421 -0.21649 -0.24653 -0.21945 -0.24607 C -0.21806 -0.2463 -0.21667 -0.24607 -0.21684 -0.24607 C -0.21736 -0.24769 -0.2184 -0.24838 -0.21979 -0.24884 C -0.2191 -0.24884 -0.21823 -0.24908 -0.21754 -0.24908 C -0.21771 -0.25046 -0.2184 -0.25046 -0.21927 -0.25023 C -0.21927 -0.25162 -0.2184 -0.25116 -0.21754 -0.25185 C -0.21788 -0.25301 -0.21858 -0.25278 -0.21945 -0.25278 " pathEditMode="relative" rAng="5037605" ptsTypes="fffffffffffffffffff">
                                      <p:cBhvr>
                                        <p:cTn id="24" dur="2000" fill="hold"/>
                                        <p:tgtEl>
                                          <p:spTgt spid="8"/>
                                        </p:tgtEl>
                                        <p:attrNameLst>
                                          <p:attrName>ppt_x</p:attrName>
                                          <p:attrName>ppt_y</p:attrName>
                                        </p:attrNameLst>
                                      </p:cBhvr>
                                      <p:rCtr x="-9253" y="-12986"/>
                                    </p:animMotion>
                                  </p:childTnLst>
                                </p:cTn>
                              </p:par>
                              <p:par>
                                <p:cTn id="25" presetID="6" presetClass="emph" presetSubtype="0" fill="hold" grpId="1" nodeType="withEffect">
                                  <p:stCondLst>
                                    <p:cond delay="0"/>
                                  </p:stCondLst>
                                  <p:childTnLst>
                                    <p:animScale>
                                      <p:cBhvr>
                                        <p:cTn id="26" dur="2000" fill="hold"/>
                                        <p:tgtEl>
                                          <p:spTgt spid="8"/>
                                        </p:tgtEl>
                                      </p:cBhvr>
                                      <p:by x="50000" y="50000"/>
                                    </p:animScale>
                                  </p:childTnLst>
                                </p:cTn>
                              </p:par>
                              <p:par>
                                <p:cTn id="27" presetID="35" presetClass="path" presetSubtype="0" accel="50000" decel="50000" fill="hold" grpId="1" nodeType="withEffect">
                                  <p:stCondLst>
                                    <p:cond delay="0"/>
                                  </p:stCondLst>
                                  <p:childTnLst>
                                    <p:animMotion origin="layout" path="M -1.66667E-6 7.40741E-7 L -0.26771 -0.3044 " pathEditMode="relative" rAng="0" ptsTypes="AA">
                                      <p:cBhvr>
                                        <p:cTn id="28" dur="2000" fill="hold"/>
                                        <p:tgtEl>
                                          <p:spTgt spid="14"/>
                                        </p:tgtEl>
                                        <p:attrNameLst>
                                          <p:attrName>ppt_x</p:attrName>
                                          <p:attrName>ppt_y</p:attrName>
                                        </p:attrNameLst>
                                      </p:cBhvr>
                                      <p:rCtr x="-13385" y="-15231"/>
                                    </p:animMotion>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par>
                                <p:cTn id="34" presetID="56" presetClass="path" presetSubtype="0" accel="50000" decel="50000" fill="hold" grpId="0" nodeType="withEffect">
                                  <p:stCondLst>
                                    <p:cond delay="0"/>
                                  </p:stCondLst>
                                  <p:childTnLst>
                                    <p:animMotion origin="layout" path="M -2.77778E-6 1.85185E-6 L 0.0941 -0.11343 " pathEditMode="relative" rAng="0" ptsTypes="AA">
                                      <p:cBhvr>
                                        <p:cTn id="35" dur="2000" fill="hold"/>
                                        <p:tgtEl>
                                          <p:spTgt spid="4"/>
                                        </p:tgtEl>
                                        <p:attrNameLst>
                                          <p:attrName>ppt_x</p:attrName>
                                          <p:attrName>ppt_y</p:attrName>
                                        </p:attrNameLst>
                                      </p:cBhvr>
                                      <p:rCtr x="4705" y="-5671"/>
                                    </p:animMotion>
                                  </p:childTnLst>
                                </p:cTn>
                              </p:par>
                              <p:par>
                                <p:cTn id="36" presetID="1"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4" grpId="1"/>
      <p:bldP spid="3" grpId="0"/>
      <p:bldP spid="8" grpId="0"/>
      <p:bldP spid="8" grpId="1"/>
      <p:bldP spid="8" grpId="2"/>
      <p:bldP spid="14" grpId="0"/>
      <p:bldP spid="14" grpId="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98" t="8929" r="9754" b="8333"/>
          <a:stretch/>
        </p:blipFill>
        <p:spPr bwMode="auto">
          <a:xfrm>
            <a:off x="1" y="975889"/>
            <a:ext cx="9143999" cy="515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descr="https://encrypted-tbn0.gstatic.com/images?q=tbn:ANd9GcSioyhhemJcVEvzuM_sbXMMtQ2tZKNkbaiifxW7DZcikeqQwSv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675" y="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7999" y="4916269"/>
            <a:ext cx="4114801" cy="646331"/>
          </a:xfrm>
          <a:prstGeom prst="rect">
            <a:avLst/>
          </a:prstGeom>
          <a:solidFill>
            <a:schemeClr val="bg1">
              <a:alpha val="60000"/>
            </a:schemeClr>
          </a:solidFill>
        </p:spPr>
        <p:txBody>
          <a:bodyPr wrap="square">
            <a:spAutoFit/>
          </a:bodyPr>
          <a:lstStyle/>
          <a:p>
            <a:r>
              <a:rPr lang="en-US" b="1" u="sng" dirty="0"/>
              <a:t>The </a:t>
            </a:r>
            <a:r>
              <a:rPr lang="en-US" b="1" i="1" u="sng" dirty="0"/>
              <a:t>king of the south</a:t>
            </a:r>
          </a:p>
          <a:p>
            <a:r>
              <a:rPr lang="en-US" dirty="0"/>
              <a:t>Ptolemy II </a:t>
            </a:r>
            <a:r>
              <a:rPr lang="en-US" dirty="0" err="1"/>
              <a:t>Philadelphus</a:t>
            </a:r>
            <a:r>
              <a:rPr lang="en-US" dirty="0"/>
              <a:t> (ca. 285-246 B.C.)</a:t>
            </a:r>
          </a:p>
        </p:txBody>
      </p:sp>
      <p:sp>
        <p:nvSpPr>
          <p:cNvPr id="5" name="Rectangle 4"/>
          <p:cNvSpPr/>
          <p:nvPr/>
        </p:nvSpPr>
        <p:spPr>
          <a:xfrm>
            <a:off x="6987283" y="1828800"/>
            <a:ext cx="2194832" cy="923330"/>
          </a:xfrm>
          <a:prstGeom prst="rect">
            <a:avLst/>
          </a:prstGeom>
          <a:solidFill>
            <a:schemeClr val="bg1">
              <a:alpha val="60000"/>
            </a:schemeClr>
          </a:solidFill>
        </p:spPr>
        <p:txBody>
          <a:bodyPr wrap="none">
            <a:spAutoFit/>
          </a:bodyPr>
          <a:lstStyle/>
          <a:p>
            <a:r>
              <a:rPr lang="en-US" b="1" i="1" u="sng" dirty="0"/>
              <a:t>The king of the north</a:t>
            </a:r>
          </a:p>
          <a:p>
            <a:r>
              <a:rPr lang="en-US" dirty="0"/>
              <a:t>Antiochus II </a:t>
            </a:r>
            <a:r>
              <a:rPr lang="en-US" dirty="0" err="1"/>
              <a:t>Theos</a:t>
            </a:r>
            <a:endParaRPr lang="en-US" dirty="0"/>
          </a:p>
          <a:p>
            <a:r>
              <a:rPr lang="en-US" dirty="0"/>
              <a:t>(ca. 261-246 B.C.)</a:t>
            </a:r>
          </a:p>
        </p:txBody>
      </p:sp>
      <p:sp>
        <p:nvSpPr>
          <p:cNvPr id="4" name="Rectangle 3"/>
          <p:cNvSpPr/>
          <p:nvPr/>
        </p:nvSpPr>
        <p:spPr>
          <a:xfrm>
            <a:off x="6532991" y="2438400"/>
            <a:ext cx="2687209" cy="923330"/>
          </a:xfrm>
          <a:prstGeom prst="rect">
            <a:avLst/>
          </a:prstGeom>
          <a:noFill/>
        </p:spPr>
        <p:txBody>
          <a:bodyPr wrap="none" lIns="91440" tIns="45720" rIns="91440" bIns="45720">
            <a:spAutoFit/>
          </a:bodyPr>
          <a:lstStyle/>
          <a:p>
            <a:pPr algn="ctr"/>
            <a:r>
              <a:rPr lang="en-US" sz="5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Berenice</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a:xfrm>
            <a:off x="2971800" y="1515070"/>
            <a:ext cx="2371162" cy="923330"/>
          </a:xfrm>
          <a:prstGeom prst="rect">
            <a:avLst/>
          </a:prstGeom>
          <a:noFill/>
        </p:spPr>
        <p:txBody>
          <a:bodyPr wrap="none" lIns="91440" tIns="45720" rIns="91440" bIns="45720">
            <a:spAutoFit/>
          </a:bodyPr>
          <a:lstStyle/>
          <a:p>
            <a:pPr algn="ctr"/>
            <a:r>
              <a:rPr lang="en-US" sz="5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Laodice</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Rectangle 13"/>
          <p:cNvSpPr/>
          <p:nvPr/>
        </p:nvSpPr>
        <p:spPr>
          <a:xfrm>
            <a:off x="6945881" y="3119735"/>
            <a:ext cx="2166234" cy="461665"/>
          </a:xfrm>
          <a:prstGeom prst="rect">
            <a:avLst/>
          </a:prstGeom>
          <a:noFill/>
        </p:spPr>
        <p:txBody>
          <a:bodyPr wrap="none" lIns="91440" tIns="45720" rIns="91440" bIns="45720">
            <a:spAutoFit/>
          </a:bodyPr>
          <a:lstStyle/>
          <a:p>
            <a:pPr algn="ctr"/>
            <a:r>
              <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Baby Antiochus</a:t>
            </a:r>
          </a:p>
        </p:txBody>
      </p:sp>
      <p:sp>
        <p:nvSpPr>
          <p:cNvPr id="15" name="Rectangle 14"/>
          <p:cNvSpPr/>
          <p:nvPr/>
        </p:nvSpPr>
        <p:spPr>
          <a:xfrm>
            <a:off x="3124200" y="2057400"/>
            <a:ext cx="2723823" cy="830997"/>
          </a:xfrm>
          <a:prstGeom prst="rect">
            <a:avLst/>
          </a:prstGeom>
          <a:noFill/>
        </p:spPr>
        <p:txBody>
          <a:bodyPr wrap="none" lIns="91440" tIns="45720" rIns="91440" bIns="45720">
            <a:spAutoFit/>
          </a:bodyPr>
          <a:lstStyle/>
          <a:p>
            <a:r>
              <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Baby</a:t>
            </a:r>
          </a:p>
          <a:p>
            <a:r>
              <a:rPr lang="en-US" sz="2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Seleucus</a:t>
            </a:r>
            <a:r>
              <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II </a:t>
            </a:r>
            <a:r>
              <a:rPr lang="en-US" sz="2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Calinicus</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TextBox 11"/>
          <p:cNvSpPr txBox="1"/>
          <p:nvPr/>
        </p:nvSpPr>
        <p:spPr>
          <a:xfrm>
            <a:off x="3048001" y="3102114"/>
            <a:ext cx="2285999"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246 B.C.</a:t>
            </a:r>
          </a:p>
        </p:txBody>
      </p:sp>
      <p:sp>
        <p:nvSpPr>
          <p:cNvPr id="16" name="Rectangle 15"/>
          <p:cNvSpPr/>
          <p:nvPr/>
        </p:nvSpPr>
        <p:spPr>
          <a:xfrm>
            <a:off x="3048000" y="5193268"/>
            <a:ext cx="2160015" cy="369332"/>
          </a:xfrm>
          <a:prstGeom prst="rect">
            <a:avLst/>
          </a:prstGeom>
        </p:spPr>
        <p:txBody>
          <a:bodyPr wrap="none">
            <a:spAutoFit/>
          </a:bodyPr>
          <a:lstStyle/>
          <a:p>
            <a:r>
              <a:rPr lang="en-US" dirty="0"/>
              <a:t>Ptolemy III </a:t>
            </a:r>
            <a:r>
              <a:rPr lang="en-US" dirty="0" err="1"/>
              <a:t>Euergetes</a:t>
            </a:r>
            <a:endParaRPr lang="en-US" dirty="0"/>
          </a:p>
        </p:txBody>
      </p:sp>
      <p:sp>
        <p:nvSpPr>
          <p:cNvPr id="19" name="Flowchart: Summing Junction 18"/>
          <p:cNvSpPr/>
          <p:nvPr/>
        </p:nvSpPr>
        <p:spPr>
          <a:xfrm>
            <a:off x="6781800" y="2590800"/>
            <a:ext cx="2133600" cy="609600"/>
          </a:xfrm>
          <a:prstGeom prst="flowChartSummingJunction">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Summing Junction 22"/>
          <p:cNvSpPr/>
          <p:nvPr/>
        </p:nvSpPr>
        <p:spPr>
          <a:xfrm>
            <a:off x="6934200" y="3048000"/>
            <a:ext cx="2133600" cy="609600"/>
          </a:xfrm>
          <a:prstGeom prst="flowChartSummingJunction">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2590800"/>
            <a:ext cx="3048000" cy="1754326"/>
          </a:xfrm>
          <a:prstGeom prst="rect">
            <a:avLst/>
          </a:prstGeom>
          <a:solidFill>
            <a:srgbClr val="FFFF00"/>
          </a:solidFill>
          <a:ln>
            <a:solidFill>
              <a:schemeClr val="tx1"/>
            </a:solidFill>
          </a:ln>
        </p:spPr>
        <p:txBody>
          <a:bodyPr wrap="square">
            <a:spAutoFit/>
          </a:bodyPr>
          <a:lstStyle/>
          <a:p>
            <a:r>
              <a:rPr lang="en-US" dirty="0"/>
              <a:t>11:6 After some years have passed, they</a:t>
            </a:r>
            <a:r>
              <a:rPr lang="en-US" baseline="30000" dirty="0"/>
              <a:t> </a:t>
            </a:r>
            <a:r>
              <a:rPr lang="en-US" dirty="0"/>
              <a:t>will form an alliance. Then the daughter</a:t>
            </a:r>
            <a:r>
              <a:rPr lang="en-US" baseline="30000" dirty="0"/>
              <a:t> </a:t>
            </a:r>
            <a:r>
              <a:rPr lang="en-US" dirty="0"/>
              <a:t> of the king of the south will come to the king of the north to make an agreement</a:t>
            </a:r>
          </a:p>
        </p:txBody>
      </p:sp>
      <p:sp>
        <p:nvSpPr>
          <p:cNvPr id="17" name="Rectangle 16"/>
          <p:cNvSpPr/>
          <p:nvPr/>
        </p:nvSpPr>
        <p:spPr>
          <a:xfrm>
            <a:off x="0" y="2590800"/>
            <a:ext cx="3048000" cy="3693319"/>
          </a:xfrm>
          <a:prstGeom prst="rect">
            <a:avLst/>
          </a:prstGeom>
          <a:solidFill>
            <a:srgbClr val="FFFF00"/>
          </a:solidFill>
          <a:ln>
            <a:solidFill>
              <a:schemeClr val="tx1"/>
            </a:solidFill>
          </a:ln>
        </p:spPr>
        <p:txBody>
          <a:bodyPr wrap="square">
            <a:spAutoFit/>
          </a:bodyPr>
          <a:lstStyle/>
          <a:p>
            <a:r>
              <a:rPr lang="en-US" dirty="0"/>
              <a:t>11:6 After some years have passed, they</a:t>
            </a:r>
            <a:r>
              <a:rPr lang="en-US" baseline="30000" dirty="0"/>
              <a:t> </a:t>
            </a:r>
            <a:r>
              <a:rPr lang="en-US" dirty="0"/>
              <a:t>will form an alliance. Then the daughter</a:t>
            </a:r>
            <a:r>
              <a:rPr lang="en-US" baseline="30000" dirty="0"/>
              <a:t> </a:t>
            </a:r>
            <a:r>
              <a:rPr lang="en-US" dirty="0"/>
              <a:t> of the king of the south will come to the king of the north to make an agreement but she will not retain her power,</a:t>
            </a:r>
            <a:r>
              <a:rPr lang="en-US" baseline="30000" dirty="0"/>
              <a:t> </a:t>
            </a:r>
            <a:r>
              <a:rPr lang="en-US" dirty="0"/>
              <a:t>nor will he continue</a:t>
            </a:r>
            <a:r>
              <a:rPr lang="en-US" baseline="30000" dirty="0"/>
              <a:t> </a:t>
            </a:r>
            <a:r>
              <a:rPr lang="en-US" dirty="0"/>
              <a:t>in his strength. She, together with the one who brought her, her child,</a:t>
            </a:r>
            <a:r>
              <a:rPr lang="en-US" baseline="30000" dirty="0"/>
              <a:t> </a:t>
            </a:r>
            <a:r>
              <a:rPr lang="en-US" dirty="0"/>
              <a:t>and her benefactor will all be delivered over at that time.</a:t>
            </a:r>
          </a:p>
        </p:txBody>
      </p:sp>
    </p:spTree>
    <p:extLst>
      <p:ext uri="{BB962C8B-B14F-4D97-AF65-F5344CB8AC3E}">
        <p14:creationId xmlns:p14="http://schemas.microsoft.com/office/powerpoint/2010/main" val="57222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grpId="0" nodeType="clickEffect">
                                  <p:stCondLst>
                                    <p:cond delay="0"/>
                                  </p:stCondLst>
                                  <p:childTnLst>
                                    <p:animMotion origin="layout" path="M 0 0 L -0.25 0 E" pathEditMode="relative" ptsTypes="">
                                      <p:cBhvr>
                                        <p:cTn id="22" dur="2000" fill="hold"/>
                                        <p:tgtEl>
                                          <p:spTgt spid="5"/>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4"/>
                                        </p:tgtEl>
                                        <p:attrNameLst>
                                          <p:attrName>style.visibility</p:attrName>
                                        </p:attrNameLst>
                                      </p:cBhvr>
                                      <p:to>
                                        <p:strVal val="visible"/>
                                      </p:to>
                                    </p:set>
                                  </p:childTnLst>
                                </p:cTn>
                              </p:par>
                            </p:childTnLst>
                          </p:cTn>
                        </p:par>
                        <p:par>
                          <p:cTn id="27" fill="hold">
                            <p:stCondLst>
                              <p:cond delay="0"/>
                            </p:stCondLst>
                            <p:childTnLst>
                              <p:par>
                                <p:cTn id="28" presetID="10" presetClass="exit" presetSubtype="0" fill="hold" grpId="1" nodeType="after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p:bldP spid="14" grpId="0"/>
      <p:bldP spid="12" grpId="0"/>
      <p:bldP spid="16" grpId="0"/>
      <p:bldP spid="19" grpId="0" animBg="1"/>
      <p:bldP spid="19" grpId="1" animBg="1"/>
      <p:bldP spid="23" grpId="0" animBg="1"/>
      <p:bldP spid="23" grpId="1"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98" t="8929" r="9754" b="8333"/>
          <a:stretch/>
        </p:blipFill>
        <p:spPr bwMode="auto">
          <a:xfrm>
            <a:off x="1" y="975889"/>
            <a:ext cx="9143999" cy="515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7999" y="4916269"/>
            <a:ext cx="2971801" cy="646331"/>
          </a:xfrm>
          <a:prstGeom prst="rect">
            <a:avLst/>
          </a:prstGeom>
          <a:solidFill>
            <a:schemeClr val="bg1">
              <a:alpha val="60000"/>
            </a:schemeClr>
          </a:solidFill>
        </p:spPr>
        <p:txBody>
          <a:bodyPr wrap="square">
            <a:spAutoFit/>
          </a:bodyPr>
          <a:lstStyle/>
          <a:p>
            <a:r>
              <a:rPr lang="en-US" b="1" u="sng" dirty="0"/>
              <a:t>The </a:t>
            </a:r>
            <a:r>
              <a:rPr lang="en-US" b="1" i="1" u="sng" dirty="0"/>
              <a:t>king of the south</a:t>
            </a:r>
          </a:p>
          <a:p>
            <a:r>
              <a:rPr lang="en-US" dirty="0"/>
              <a:t>Ptolemy III </a:t>
            </a:r>
            <a:r>
              <a:rPr lang="en-US" dirty="0" err="1"/>
              <a:t>Euergetes</a:t>
            </a:r>
            <a:endParaRPr lang="en-US" dirty="0"/>
          </a:p>
        </p:txBody>
      </p:sp>
      <p:sp>
        <p:nvSpPr>
          <p:cNvPr id="5" name="Rectangle 4"/>
          <p:cNvSpPr/>
          <p:nvPr/>
        </p:nvSpPr>
        <p:spPr>
          <a:xfrm>
            <a:off x="3124200" y="2209800"/>
            <a:ext cx="2194832" cy="923330"/>
          </a:xfrm>
          <a:prstGeom prst="rect">
            <a:avLst/>
          </a:prstGeom>
          <a:solidFill>
            <a:schemeClr val="bg1">
              <a:alpha val="60000"/>
            </a:schemeClr>
          </a:solidFill>
        </p:spPr>
        <p:txBody>
          <a:bodyPr wrap="none">
            <a:spAutoFit/>
          </a:bodyPr>
          <a:lstStyle/>
          <a:p>
            <a:r>
              <a:rPr lang="en-US" b="1" i="1" u="sng" dirty="0"/>
              <a:t>The king of the north</a:t>
            </a:r>
          </a:p>
          <a:p>
            <a:r>
              <a:rPr lang="en-US" dirty="0" err="1"/>
              <a:t>Seleucus</a:t>
            </a:r>
            <a:r>
              <a:rPr lang="en-US" dirty="0"/>
              <a:t> II </a:t>
            </a:r>
            <a:r>
              <a:rPr lang="en-US" dirty="0" err="1"/>
              <a:t>Calinicus</a:t>
            </a:r>
            <a:endParaRPr lang="en-US" dirty="0"/>
          </a:p>
          <a:p>
            <a:r>
              <a:rPr lang="en-US" dirty="0"/>
              <a:t>(ca. 246-227 B.C.)</a:t>
            </a:r>
          </a:p>
        </p:txBody>
      </p:sp>
      <p:sp>
        <p:nvSpPr>
          <p:cNvPr id="8" name="Rectangle 7"/>
          <p:cNvSpPr/>
          <p:nvPr/>
        </p:nvSpPr>
        <p:spPr>
          <a:xfrm>
            <a:off x="2971800" y="1515070"/>
            <a:ext cx="2371162" cy="923330"/>
          </a:xfrm>
          <a:prstGeom prst="rect">
            <a:avLst/>
          </a:prstGeom>
          <a:noFill/>
        </p:spPr>
        <p:txBody>
          <a:bodyPr wrap="none" lIns="91440" tIns="45720" rIns="91440" bIns="45720">
            <a:spAutoFit/>
          </a:bodyPr>
          <a:lstStyle/>
          <a:p>
            <a:pPr algn="ctr"/>
            <a:r>
              <a:rPr lang="en-US" sz="5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Laodice</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9218" name="Picture 2" descr="https://encrypted-tbn1.gstatic.com/images?q=tbn:ANd9GcTa8u8z49jzx6FI4bRFPq_QTvsMYOD62X_E2cIJFFxPNWoE1pB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75" y="447674"/>
            <a:ext cx="2600325" cy="176212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124200" y="2209800"/>
            <a:ext cx="2194832" cy="923330"/>
          </a:xfrm>
          <a:prstGeom prst="rect">
            <a:avLst/>
          </a:prstGeom>
          <a:solidFill>
            <a:schemeClr val="bg1">
              <a:alpha val="60000"/>
            </a:schemeClr>
          </a:solidFill>
        </p:spPr>
        <p:txBody>
          <a:bodyPr wrap="none">
            <a:spAutoFit/>
          </a:bodyPr>
          <a:lstStyle/>
          <a:p>
            <a:r>
              <a:rPr lang="en-US" b="1" i="1" u="sng" dirty="0"/>
              <a:t>The king of the north</a:t>
            </a:r>
          </a:p>
          <a:p>
            <a:r>
              <a:rPr lang="en-US" dirty="0" err="1"/>
              <a:t>Seleucus</a:t>
            </a:r>
            <a:r>
              <a:rPr lang="en-US" dirty="0"/>
              <a:t> III </a:t>
            </a:r>
            <a:r>
              <a:rPr lang="en-US" dirty="0" err="1"/>
              <a:t>Soter</a:t>
            </a:r>
            <a:endParaRPr lang="en-US" dirty="0"/>
          </a:p>
          <a:p>
            <a:r>
              <a:rPr lang="en-US" dirty="0"/>
              <a:t>(ca. 225-223 B.C.)</a:t>
            </a:r>
          </a:p>
        </p:txBody>
      </p:sp>
      <p:sp>
        <p:nvSpPr>
          <p:cNvPr id="20" name="Flowchart: Summing Junction 19"/>
          <p:cNvSpPr/>
          <p:nvPr/>
        </p:nvSpPr>
        <p:spPr>
          <a:xfrm>
            <a:off x="3124200" y="1676400"/>
            <a:ext cx="2133600" cy="609600"/>
          </a:xfrm>
          <a:prstGeom prst="flowChartSummingJunction">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120021" y="2209800"/>
            <a:ext cx="2290179" cy="923330"/>
          </a:xfrm>
          <a:prstGeom prst="rect">
            <a:avLst/>
          </a:prstGeom>
          <a:solidFill>
            <a:schemeClr val="bg1">
              <a:alpha val="60000"/>
            </a:schemeClr>
          </a:solidFill>
        </p:spPr>
        <p:txBody>
          <a:bodyPr wrap="none">
            <a:spAutoFit/>
          </a:bodyPr>
          <a:lstStyle/>
          <a:p>
            <a:r>
              <a:rPr lang="en-US" b="1" i="1" u="sng" dirty="0"/>
              <a:t>The king of the north</a:t>
            </a:r>
          </a:p>
          <a:p>
            <a:r>
              <a:rPr lang="en-US" dirty="0"/>
              <a:t>Antiochus III the Great</a:t>
            </a:r>
          </a:p>
          <a:p>
            <a:r>
              <a:rPr lang="en-US" dirty="0"/>
              <a:t>(ca. 223-187 B.C.)</a:t>
            </a:r>
          </a:p>
        </p:txBody>
      </p:sp>
      <p:sp>
        <p:nvSpPr>
          <p:cNvPr id="10" name="TextBox 9"/>
          <p:cNvSpPr txBox="1"/>
          <p:nvPr/>
        </p:nvSpPr>
        <p:spPr>
          <a:xfrm>
            <a:off x="1371601" y="1981200"/>
            <a:ext cx="1752599" cy="1015663"/>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Assassinated, </a:t>
            </a:r>
          </a:p>
          <a:p>
            <a:r>
              <a:rPr lang="en-US" sz="2000" b="1" dirty="0">
                <a:effectLst>
                  <a:outerShdw blurRad="38100" dist="38100" dir="2700000" algn="tl">
                    <a:srgbClr val="000000">
                      <a:alpha val="43137"/>
                    </a:srgbClr>
                  </a:outerShdw>
                </a:effectLst>
              </a:rPr>
              <a:t>succeeded by his brother…</a:t>
            </a:r>
          </a:p>
        </p:txBody>
      </p:sp>
      <p:sp>
        <p:nvSpPr>
          <p:cNvPr id="12" name="Rectangle 11"/>
          <p:cNvSpPr/>
          <p:nvPr/>
        </p:nvSpPr>
        <p:spPr>
          <a:xfrm>
            <a:off x="0" y="2887682"/>
            <a:ext cx="3048000" cy="3970318"/>
          </a:xfrm>
          <a:prstGeom prst="rect">
            <a:avLst/>
          </a:prstGeom>
          <a:solidFill>
            <a:srgbClr val="FFFF00"/>
          </a:solidFill>
          <a:ln>
            <a:solidFill>
              <a:schemeClr val="tx1"/>
            </a:solidFill>
          </a:ln>
        </p:spPr>
        <p:txBody>
          <a:bodyPr wrap="square">
            <a:spAutoFit/>
          </a:bodyPr>
          <a:lstStyle/>
          <a:p>
            <a:r>
              <a:rPr lang="en-US" dirty="0"/>
              <a:t>11:7 There will arise in his</a:t>
            </a:r>
            <a:r>
              <a:rPr lang="en-US" baseline="30000" dirty="0"/>
              <a:t> </a:t>
            </a:r>
            <a:r>
              <a:rPr lang="en-US" dirty="0"/>
              <a:t> place one from her family line</a:t>
            </a:r>
            <a:r>
              <a:rPr lang="en-US" baseline="30000" dirty="0"/>
              <a:t> </a:t>
            </a:r>
            <a:r>
              <a:rPr lang="en-US" dirty="0"/>
              <a:t> who will come against their army and will enter the stronghold of the king of the north and will move against them successfully.</a:t>
            </a:r>
            <a:r>
              <a:rPr lang="en-US" baseline="30000" dirty="0"/>
              <a:t> </a:t>
            </a:r>
            <a:r>
              <a:rPr lang="en-US" dirty="0"/>
              <a:t> 11:8 He will also take their gods into captivity to Egypt, along with their cast images and prized utensils of silver and gold. Then he will withdraw for some years from</a:t>
            </a:r>
            <a:r>
              <a:rPr lang="en-US" baseline="30000" dirty="0"/>
              <a:t>  </a:t>
            </a:r>
            <a:r>
              <a:rPr lang="en-US" dirty="0"/>
              <a:t>the king of the north.</a:t>
            </a:r>
          </a:p>
        </p:txBody>
      </p:sp>
    </p:spTree>
    <p:extLst>
      <p:ext uri="{BB962C8B-B14F-4D97-AF65-F5344CB8AC3E}">
        <p14:creationId xmlns:p14="http://schemas.microsoft.com/office/powerpoint/2010/main" val="207293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33333E-6 1.11111E-6 L 0.34584 -0.375 " pathEditMode="relative" rAng="0" ptsTypes="AA">
                                      <p:cBhvr>
                                        <p:cTn id="10" dur="2000" fill="hold"/>
                                        <p:tgtEl>
                                          <p:spTgt spid="2"/>
                                        </p:tgtEl>
                                        <p:attrNameLst>
                                          <p:attrName>ppt_x</p:attrName>
                                          <p:attrName>ppt_y</p:attrName>
                                        </p:attrNameLst>
                                      </p:cBhvr>
                                      <p:rCtr x="17292" y="-1875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2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hidden"/>
                                      </p:to>
                                    </p:set>
                                  </p:childTnLst>
                                </p:cTn>
                              </p:par>
                            </p:childTnLst>
                          </p:cTn>
                        </p:par>
                        <p:par>
                          <p:cTn id="29" fill="hold">
                            <p:stCondLst>
                              <p:cond delay="0"/>
                            </p:stCondLst>
                            <p:childTnLst>
                              <p:par>
                                <p:cTn id="30" presetID="1" presetClass="exit" presetSubtype="0" fill="hold" nodeType="afterEffect">
                                  <p:stCondLst>
                                    <p:cond delay="0"/>
                                  </p:stCondLst>
                                  <p:childTnLst>
                                    <p:set>
                                      <p:cBhvr>
                                        <p:cTn id="31" dur="1" fill="hold">
                                          <p:stCondLst>
                                            <p:cond delay="0"/>
                                          </p:stCondLst>
                                        </p:cTn>
                                        <p:tgtEl>
                                          <p:spTgt spid="9218"/>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7"/>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10">
                                            <p:txEl>
                                              <p:pRg st="1" end="1"/>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1" nodeType="clickEffect">
                                  <p:stCondLst>
                                    <p:cond delay="0"/>
                                  </p:stCondLst>
                                  <p:childTnLst>
                                    <p:animMotion origin="layout" path="M 0.34584 -0.375 L 0.04584 -0.00833 " pathEditMode="relative" rAng="0" ptsTypes="AA">
                                      <p:cBhvr>
                                        <p:cTn id="49" dur="2000" fill="hold"/>
                                        <p:tgtEl>
                                          <p:spTgt spid="2"/>
                                        </p:tgtEl>
                                        <p:attrNameLst>
                                          <p:attrName>ppt_x</p:attrName>
                                          <p:attrName>ppt_y</p:attrName>
                                        </p:attrNameLst>
                                      </p:cBhvr>
                                      <p:rCtr x="-15000" y="18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8" grpId="0"/>
      <p:bldP spid="17" grpId="0" animBg="1"/>
      <p:bldP spid="17" grpId="1" animBg="1"/>
      <p:bldP spid="20" grpId="0" animBg="1"/>
      <p:bldP spid="20" grpId="1" animBg="1"/>
      <p:bldP spid="21" grpId="0" animBg="1"/>
      <p:bldP spid="10" grpId="0" uiExpand="1" build="p"/>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98" t="8929" r="9754" b="8333"/>
          <a:stretch/>
        </p:blipFill>
        <p:spPr bwMode="auto">
          <a:xfrm>
            <a:off x="1" y="975889"/>
            <a:ext cx="9143999" cy="515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470564" y="4869875"/>
            <a:ext cx="2971801" cy="646331"/>
          </a:xfrm>
          <a:prstGeom prst="rect">
            <a:avLst/>
          </a:prstGeom>
          <a:solidFill>
            <a:schemeClr val="bg1">
              <a:alpha val="60000"/>
            </a:schemeClr>
          </a:solidFill>
        </p:spPr>
        <p:txBody>
          <a:bodyPr wrap="square">
            <a:spAutoFit/>
          </a:bodyPr>
          <a:lstStyle/>
          <a:p>
            <a:r>
              <a:rPr lang="en-US" b="1" u="sng" dirty="0"/>
              <a:t>The </a:t>
            </a:r>
            <a:r>
              <a:rPr lang="en-US" b="1" i="1" u="sng" dirty="0"/>
              <a:t>king of the south</a:t>
            </a:r>
          </a:p>
          <a:p>
            <a:r>
              <a:rPr lang="en-US" dirty="0"/>
              <a:t>Ptolemy III </a:t>
            </a:r>
            <a:r>
              <a:rPr lang="en-US" dirty="0" err="1"/>
              <a:t>Euergetes</a:t>
            </a:r>
            <a:endParaRPr lang="en-US" dirty="0"/>
          </a:p>
        </p:txBody>
      </p:sp>
      <p:sp>
        <p:nvSpPr>
          <p:cNvPr id="21" name="Rectangle 20"/>
          <p:cNvSpPr/>
          <p:nvPr/>
        </p:nvSpPr>
        <p:spPr>
          <a:xfrm>
            <a:off x="3124200" y="2209800"/>
            <a:ext cx="2290179" cy="923330"/>
          </a:xfrm>
          <a:prstGeom prst="rect">
            <a:avLst/>
          </a:prstGeom>
          <a:solidFill>
            <a:schemeClr val="bg1">
              <a:alpha val="60000"/>
            </a:schemeClr>
          </a:solidFill>
        </p:spPr>
        <p:txBody>
          <a:bodyPr wrap="none">
            <a:spAutoFit/>
          </a:bodyPr>
          <a:lstStyle/>
          <a:p>
            <a:r>
              <a:rPr lang="en-US" b="1" i="1" u="sng" dirty="0"/>
              <a:t>The king of the north</a:t>
            </a:r>
          </a:p>
          <a:p>
            <a:r>
              <a:rPr lang="en-US" dirty="0"/>
              <a:t>Antiochus III the Great</a:t>
            </a:r>
          </a:p>
          <a:p>
            <a:r>
              <a:rPr lang="en-US" dirty="0"/>
              <a:t>(ca. 223-187 B.C.)</a:t>
            </a:r>
          </a:p>
        </p:txBody>
      </p:sp>
      <p:sp>
        <p:nvSpPr>
          <p:cNvPr id="11" name="Rectangle 10"/>
          <p:cNvSpPr/>
          <p:nvPr/>
        </p:nvSpPr>
        <p:spPr>
          <a:xfrm>
            <a:off x="3470564" y="4869875"/>
            <a:ext cx="2971801" cy="923330"/>
          </a:xfrm>
          <a:prstGeom prst="rect">
            <a:avLst/>
          </a:prstGeom>
          <a:solidFill>
            <a:schemeClr val="bg1">
              <a:alpha val="60000"/>
            </a:schemeClr>
          </a:solidFill>
        </p:spPr>
        <p:txBody>
          <a:bodyPr wrap="square">
            <a:spAutoFit/>
          </a:bodyPr>
          <a:lstStyle/>
          <a:p>
            <a:r>
              <a:rPr lang="en-US" b="1" u="sng" dirty="0"/>
              <a:t>The </a:t>
            </a:r>
            <a:r>
              <a:rPr lang="en-US" b="1" i="1" u="sng" dirty="0"/>
              <a:t>king of the south</a:t>
            </a:r>
          </a:p>
          <a:p>
            <a:r>
              <a:rPr lang="en-US" dirty="0"/>
              <a:t>Ptolemy IV </a:t>
            </a:r>
            <a:r>
              <a:rPr lang="en-US" dirty="0" err="1"/>
              <a:t>Philopater</a:t>
            </a:r>
            <a:endParaRPr lang="en-US" dirty="0"/>
          </a:p>
          <a:p>
            <a:r>
              <a:rPr lang="en-US" dirty="0"/>
              <a:t>(221-204 B.C.)</a:t>
            </a:r>
          </a:p>
        </p:txBody>
      </p:sp>
      <p:sp>
        <p:nvSpPr>
          <p:cNvPr id="6" name="Rectangle 5"/>
          <p:cNvSpPr/>
          <p:nvPr/>
        </p:nvSpPr>
        <p:spPr>
          <a:xfrm>
            <a:off x="0" y="2887682"/>
            <a:ext cx="3048000" cy="2862322"/>
          </a:xfrm>
          <a:prstGeom prst="rect">
            <a:avLst/>
          </a:prstGeom>
          <a:solidFill>
            <a:srgbClr val="FFFF00"/>
          </a:solidFill>
          <a:ln>
            <a:solidFill>
              <a:schemeClr val="tx1"/>
            </a:solidFill>
          </a:ln>
        </p:spPr>
        <p:txBody>
          <a:bodyPr wrap="square">
            <a:spAutoFit/>
          </a:bodyPr>
          <a:lstStyle/>
          <a:p>
            <a:r>
              <a:rPr lang="en-US" dirty="0"/>
              <a:t>11:9 Then the king of the north will advance against the empire of the king of the south, but will withdraw to his own land. 11:10 His sons</a:t>
            </a:r>
            <a:r>
              <a:rPr lang="en-US" baseline="30000" dirty="0"/>
              <a:t> </a:t>
            </a:r>
            <a:r>
              <a:rPr lang="en-US" dirty="0"/>
              <a:t> will wage war, mustering a large army which will advance like an overflowing river and carrying the battle all the way to the enemy’s fortress.</a:t>
            </a:r>
          </a:p>
        </p:txBody>
      </p:sp>
    </p:spTree>
    <p:extLst>
      <p:ext uri="{BB962C8B-B14F-4D97-AF65-F5344CB8AC3E}">
        <p14:creationId xmlns:p14="http://schemas.microsoft.com/office/powerpoint/2010/main" val="243549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0" nodeType="clickEffect">
                                  <p:stCondLst>
                                    <p:cond delay="0"/>
                                  </p:stCondLst>
                                  <p:childTnLst>
                                    <p:animMotion origin="layout" path="M -2.77778E-7 -3.33333E-6 L 0.34149 0.07709 " pathEditMode="relative" rAng="0" ptsTypes="AA">
                                      <p:cBhvr>
                                        <p:cTn id="18" dur="2000" fill="hold"/>
                                        <p:tgtEl>
                                          <p:spTgt spid="21"/>
                                        </p:tgtEl>
                                        <p:attrNameLst>
                                          <p:attrName>ppt_x</p:attrName>
                                          <p:attrName>ppt_y</p:attrName>
                                        </p:attrNameLst>
                                      </p:cBhvr>
                                      <p:rCtr x="17066" y="38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11"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Workdirs\wp\Class\timeline.bmp"/>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r="4529"/>
          <a:stretch/>
        </p:blipFill>
        <p:spPr bwMode="auto">
          <a:xfrm>
            <a:off x="228600" y="1524000"/>
            <a:ext cx="8835571" cy="2286000"/>
          </a:xfrm>
          <a:prstGeom prst="rect">
            <a:avLst/>
          </a:prstGeom>
          <a:noFill/>
          <a:extLst>
            <a:ext uri="{909E8E84-426E-40DD-AFC4-6F175D3DCCD1}">
              <a14:hiddenFill xmlns:a14="http://schemas.microsoft.com/office/drawing/2010/main">
                <a:solidFill>
                  <a:srgbClr val="FFFFFF"/>
                </a:solidFill>
              </a14:hiddenFill>
            </a:ext>
          </a:extLst>
        </p:spPr>
      </p:pic>
      <p:sp>
        <p:nvSpPr>
          <p:cNvPr id="3075" name="Line 3"/>
          <p:cNvSpPr>
            <a:spLocks noChangeShapeType="1"/>
          </p:cNvSpPr>
          <p:nvPr/>
        </p:nvSpPr>
        <p:spPr bwMode="auto">
          <a:xfrm flipV="1">
            <a:off x="4448595" y="3505200"/>
            <a:ext cx="152400" cy="762000"/>
          </a:xfrm>
          <a:prstGeom prst="line">
            <a:avLst/>
          </a:prstGeom>
          <a:noFill/>
          <a:ln w="1587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 name="Oval 4"/>
          <p:cNvSpPr>
            <a:spLocks noChangeArrowheads="1"/>
          </p:cNvSpPr>
          <p:nvPr/>
        </p:nvSpPr>
        <p:spPr bwMode="auto">
          <a:xfrm>
            <a:off x="4419600" y="2371130"/>
            <a:ext cx="656806" cy="136267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ectangle 1"/>
          <p:cNvSpPr/>
          <p:nvPr/>
        </p:nvSpPr>
        <p:spPr>
          <a:xfrm>
            <a:off x="3679896" y="4139625"/>
            <a:ext cx="127310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Daniel</a:t>
            </a:r>
          </a:p>
        </p:txBody>
      </p:sp>
      <p:sp>
        <p:nvSpPr>
          <p:cNvPr id="7" name="Rounded Rectangle 6"/>
          <p:cNvSpPr/>
          <p:nvPr/>
        </p:nvSpPr>
        <p:spPr>
          <a:xfrm>
            <a:off x="8363205" y="1066800"/>
            <a:ext cx="1085595" cy="2590800"/>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00200" y="1153180"/>
            <a:ext cx="2749278" cy="523220"/>
          </a:xfrm>
          <a:prstGeom prst="rect">
            <a:avLst/>
          </a:prstGeom>
          <a:noFill/>
        </p:spPr>
        <p:txBody>
          <a:bodyPr wrap="none" lIns="91440" tIns="45720" rIns="91440" bIns="45720">
            <a:spAutoFit/>
          </a:bodyPr>
          <a:lstStyle/>
          <a:p>
            <a:pPr algn="ctr"/>
            <a:r>
              <a:rPr lang="en-U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OT books written</a:t>
            </a:r>
          </a:p>
        </p:txBody>
      </p:sp>
      <p:sp>
        <p:nvSpPr>
          <p:cNvPr id="9" name="Rectangle 8"/>
          <p:cNvSpPr/>
          <p:nvPr/>
        </p:nvSpPr>
        <p:spPr>
          <a:xfrm>
            <a:off x="8467957" y="1066800"/>
            <a:ext cx="599843" cy="523220"/>
          </a:xfrm>
          <a:prstGeom prst="rect">
            <a:avLst/>
          </a:prstGeom>
          <a:noFill/>
        </p:spPr>
        <p:txBody>
          <a:bodyPr wrap="none" lIns="91440" tIns="45720" rIns="91440" bIns="45720">
            <a:spAutoFit/>
          </a:bodyPr>
          <a:lstStyle/>
          <a:p>
            <a:pPr algn="ct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N</a:t>
            </a:r>
            <a:r>
              <a:rPr lang="en-U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T</a:t>
            </a:r>
          </a:p>
        </p:txBody>
      </p:sp>
      <p:sp>
        <p:nvSpPr>
          <p:cNvPr id="12" name="Curved Down Arrow 11"/>
          <p:cNvSpPr/>
          <p:nvPr/>
        </p:nvSpPr>
        <p:spPr>
          <a:xfrm flipH="1">
            <a:off x="8037721" y="685800"/>
            <a:ext cx="572879" cy="381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ounded Rectangle 12"/>
          <p:cNvSpPr/>
          <p:nvPr/>
        </p:nvSpPr>
        <p:spPr>
          <a:xfrm>
            <a:off x="7543800" y="1076980"/>
            <a:ext cx="819405" cy="2580620"/>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04800" y="1066800"/>
            <a:ext cx="5635761" cy="2590800"/>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rot="18980665">
            <a:off x="3677013" y="838200"/>
            <a:ext cx="1789977"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Babylon</a:t>
            </a:r>
          </a:p>
        </p:txBody>
      </p:sp>
      <p:sp>
        <p:nvSpPr>
          <p:cNvPr id="5" name="Rectangle 4"/>
          <p:cNvSpPr/>
          <p:nvPr/>
        </p:nvSpPr>
        <p:spPr>
          <a:xfrm rot="18895554">
            <a:off x="4202940" y="588414"/>
            <a:ext cx="2576090" cy="646331"/>
          </a:xfrm>
          <a:prstGeom prst="rect">
            <a:avLst/>
          </a:prstGeom>
          <a:noFill/>
        </p:spPr>
        <p:txBody>
          <a:bodyPr wrap="none" lIns="91440" tIns="45720" rIns="91440" bIns="45720">
            <a:spAutoFit/>
          </a:bodyPr>
          <a:lstStyle/>
          <a:p>
            <a:pPr algn="ctr"/>
            <a:r>
              <a:rPr lang="en-US" sz="3600" b="1" cap="none" spc="0"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Medo</a:t>
            </a:r>
            <a:r>
              <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Persia</a:t>
            </a:r>
          </a:p>
        </p:txBody>
      </p:sp>
      <p:sp>
        <p:nvSpPr>
          <p:cNvPr id="17" name="Rectangle 16"/>
          <p:cNvSpPr/>
          <p:nvPr/>
        </p:nvSpPr>
        <p:spPr>
          <a:xfrm rot="18980665">
            <a:off x="5360168" y="833276"/>
            <a:ext cx="1567672"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Greece</a:t>
            </a:r>
          </a:p>
        </p:txBody>
      </p:sp>
      <p:sp>
        <p:nvSpPr>
          <p:cNvPr id="18" name="Rectangle 17"/>
          <p:cNvSpPr/>
          <p:nvPr/>
        </p:nvSpPr>
        <p:spPr>
          <a:xfrm rot="18895554">
            <a:off x="6704251" y="588414"/>
            <a:ext cx="1535870" cy="646331"/>
          </a:xfrm>
          <a:prstGeom prst="rect">
            <a:avLst/>
          </a:prstGeom>
          <a:noFill/>
        </p:spPr>
        <p:txBody>
          <a:bodyPr wrap="none" lIns="91440" tIns="45720" rIns="91440" bIns="45720">
            <a:spAutoFit/>
          </a:bodyPr>
          <a:lstStyle/>
          <a:p>
            <a:pPr algn="ctr"/>
            <a:r>
              <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Roman</a:t>
            </a:r>
          </a:p>
        </p:txBody>
      </p:sp>
      <p:sp>
        <p:nvSpPr>
          <p:cNvPr id="19" name="Rectangle 18"/>
          <p:cNvSpPr/>
          <p:nvPr/>
        </p:nvSpPr>
        <p:spPr>
          <a:xfrm>
            <a:off x="3988130" y="-51375"/>
            <a:ext cx="157447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Daniel 2</a:t>
            </a:r>
          </a:p>
        </p:txBody>
      </p:sp>
    </p:spTree>
    <p:extLst>
      <p:ext uri="{BB962C8B-B14F-4D97-AF65-F5344CB8AC3E}">
        <p14:creationId xmlns:p14="http://schemas.microsoft.com/office/powerpoint/2010/main" val="413985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98" t="8929" r="9754" b="8333"/>
          <a:stretch/>
        </p:blipFill>
        <p:spPr bwMode="auto">
          <a:xfrm>
            <a:off x="1" y="975889"/>
            <a:ext cx="9143999" cy="515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6248400" y="2734270"/>
            <a:ext cx="2290179" cy="923330"/>
          </a:xfrm>
          <a:prstGeom prst="rect">
            <a:avLst/>
          </a:prstGeom>
          <a:solidFill>
            <a:schemeClr val="bg1">
              <a:alpha val="60000"/>
            </a:schemeClr>
          </a:solidFill>
        </p:spPr>
        <p:txBody>
          <a:bodyPr wrap="none">
            <a:spAutoFit/>
          </a:bodyPr>
          <a:lstStyle/>
          <a:p>
            <a:r>
              <a:rPr lang="en-US" b="1" i="1" u="sng" dirty="0"/>
              <a:t>The king of the north</a:t>
            </a:r>
          </a:p>
          <a:p>
            <a:r>
              <a:rPr lang="en-US" dirty="0"/>
              <a:t>Antiochus III the Great</a:t>
            </a:r>
          </a:p>
          <a:p>
            <a:r>
              <a:rPr lang="en-US" dirty="0"/>
              <a:t>(ca. 223-187 B.C.)</a:t>
            </a:r>
          </a:p>
        </p:txBody>
      </p:sp>
      <p:sp>
        <p:nvSpPr>
          <p:cNvPr id="7" name="TextBox 6"/>
          <p:cNvSpPr txBox="1"/>
          <p:nvPr/>
        </p:nvSpPr>
        <p:spPr>
          <a:xfrm>
            <a:off x="3733800" y="3676471"/>
            <a:ext cx="3505200" cy="1200329"/>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Battle of </a:t>
            </a:r>
            <a:r>
              <a:rPr lang="en-US" sz="3600" b="1" dirty="0" err="1">
                <a:effectLst>
                  <a:outerShdw blurRad="38100" dist="38100" dir="2700000" algn="tl">
                    <a:srgbClr val="000000">
                      <a:alpha val="43137"/>
                    </a:srgbClr>
                  </a:outerShdw>
                </a:effectLst>
              </a:rPr>
              <a:t>Raphia</a:t>
            </a:r>
            <a:endParaRPr lang="en-US" sz="3600" b="1" dirty="0">
              <a:effectLst>
                <a:outerShdw blurRad="38100" dist="38100" dir="2700000" algn="tl">
                  <a:srgbClr val="000000">
                    <a:alpha val="43137"/>
                  </a:srgbClr>
                </a:outerShdw>
              </a:effectLst>
            </a:endParaRPr>
          </a:p>
          <a:p>
            <a:r>
              <a:rPr lang="en-US" sz="3600" b="1" dirty="0">
                <a:effectLst>
                  <a:outerShdw blurRad="38100" dist="38100" dir="2700000" algn="tl">
                    <a:srgbClr val="000000">
                      <a:alpha val="43137"/>
                    </a:srgbClr>
                  </a:outerShdw>
                </a:effectLst>
              </a:rPr>
              <a:t>217 B.C.</a:t>
            </a:r>
          </a:p>
        </p:txBody>
      </p:sp>
      <p:sp>
        <p:nvSpPr>
          <p:cNvPr id="4" name="Oval 3"/>
          <p:cNvSpPr/>
          <p:nvPr/>
        </p:nvSpPr>
        <p:spPr>
          <a:xfrm>
            <a:off x="5863590" y="4471243"/>
            <a:ext cx="461010" cy="405557"/>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70564" y="4869875"/>
            <a:ext cx="2971801" cy="923330"/>
          </a:xfrm>
          <a:prstGeom prst="rect">
            <a:avLst/>
          </a:prstGeom>
          <a:solidFill>
            <a:schemeClr val="bg1">
              <a:alpha val="60000"/>
            </a:schemeClr>
          </a:solidFill>
        </p:spPr>
        <p:txBody>
          <a:bodyPr wrap="square">
            <a:spAutoFit/>
          </a:bodyPr>
          <a:lstStyle/>
          <a:p>
            <a:r>
              <a:rPr lang="en-US" b="1" u="sng" dirty="0"/>
              <a:t>The </a:t>
            </a:r>
            <a:r>
              <a:rPr lang="en-US" b="1" i="1" u="sng" dirty="0"/>
              <a:t>king of the south</a:t>
            </a:r>
          </a:p>
          <a:p>
            <a:r>
              <a:rPr lang="en-US" dirty="0"/>
              <a:t>Ptolemy IV </a:t>
            </a:r>
            <a:r>
              <a:rPr lang="en-US" dirty="0" err="1"/>
              <a:t>Philopater</a:t>
            </a:r>
            <a:endParaRPr lang="en-US" dirty="0"/>
          </a:p>
          <a:p>
            <a:r>
              <a:rPr lang="en-US" dirty="0"/>
              <a:t>(221-204 B.C.)</a:t>
            </a:r>
          </a:p>
        </p:txBody>
      </p:sp>
      <p:sp>
        <p:nvSpPr>
          <p:cNvPr id="9" name="Rectangle 8"/>
          <p:cNvSpPr/>
          <p:nvPr/>
        </p:nvSpPr>
        <p:spPr>
          <a:xfrm>
            <a:off x="3470565" y="4867870"/>
            <a:ext cx="2971801" cy="923330"/>
          </a:xfrm>
          <a:prstGeom prst="rect">
            <a:avLst/>
          </a:prstGeom>
          <a:solidFill>
            <a:schemeClr val="bg1">
              <a:alpha val="60000"/>
            </a:schemeClr>
          </a:solidFill>
        </p:spPr>
        <p:txBody>
          <a:bodyPr wrap="square">
            <a:spAutoFit/>
          </a:bodyPr>
          <a:lstStyle/>
          <a:p>
            <a:r>
              <a:rPr lang="en-US" b="1" u="sng" dirty="0"/>
              <a:t>The </a:t>
            </a:r>
            <a:r>
              <a:rPr lang="en-US" b="1" i="1" u="sng" dirty="0"/>
              <a:t>king of the south</a:t>
            </a:r>
          </a:p>
          <a:p>
            <a:r>
              <a:rPr lang="en-US" dirty="0"/>
              <a:t>Ptolemy V </a:t>
            </a:r>
            <a:r>
              <a:rPr lang="en-US" dirty="0" err="1"/>
              <a:t>Ephiphanes</a:t>
            </a:r>
            <a:r>
              <a:rPr lang="en-US" dirty="0"/>
              <a:t> (child)</a:t>
            </a:r>
          </a:p>
          <a:p>
            <a:r>
              <a:rPr lang="en-US" dirty="0"/>
              <a:t>(204-181 B.C.)</a:t>
            </a:r>
          </a:p>
        </p:txBody>
      </p:sp>
      <p:sp>
        <p:nvSpPr>
          <p:cNvPr id="10" name="Rectangle 9"/>
          <p:cNvSpPr/>
          <p:nvPr/>
        </p:nvSpPr>
        <p:spPr>
          <a:xfrm>
            <a:off x="0" y="2887682"/>
            <a:ext cx="3048000" cy="2862322"/>
          </a:xfrm>
          <a:prstGeom prst="rect">
            <a:avLst/>
          </a:prstGeom>
          <a:solidFill>
            <a:srgbClr val="FFFF00"/>
          </a:solidFill>
          <a:ln>
            <a:solidFill>
              <a:schemeClr val="tx1"/>
            </a:solidFill>
          </a:ln>
        </p:spPr>
        <p:txBody>
          <a:bodyPr wrap="square">
            <a:spAutoFit/>
          </a:bodyPr>
          <a:lstStyle/>
          <a:p>
            <a:r>
              <a:rPr lang="en-US" dirty="0"/>
              <a:t>11:9 Then the king of the north will advance against the empire of the king of the south, but will withdraw to his own land. 11:10 His sons</a:t>
            </a:r>
            <a:r>
              <a:rPr lang="en-US" baseline="30000" dirty="0"/>
              <a:t> </a:t>
            </a:r>
            <a:r>
              <a:rPr lang="en-US" dirty="0"/>
              <a:t> will wage war, mustering a large army which will advance like an overflowing river and carrying the battle all the way to the enemy’s fortress.</a:t>
            </a:r>
          </a:p>
        </p:txBody>
      </p:sp>
      <p:sp>
        <p:nvSpPr>
          <p:cNvPr id="8" name="Rectangle 7"/>
          <p:cNvSpPr/>
          <p:nvPr/>
        </p:nvSpPr>
        <p:spPr>
          <a:xfrm>
            <a:off x="0" y="2887682"/>
            <a:ext cx="3048000" cy="2031325"/>
          </a:xfrm>
          <a:prstGeom prst="rect">
            <a:avLst/>
          </a:prstGeom>
          <a:solidFill>
            <a:srgbClr val="FFFF00"/>
          </a:solidFill>
          <a:ln>
            <a:solidFill>
              <a:schemeClr val="tx1"/>
            </a:solidFill>
          </a:ln>
        </p:spPr>
        <p:txBody>
          <a:bodyPr wrap="square">
            <a:spAutoFit/>
          </a:bodyPr>
          <a:lstStyle/>
          <a:p>
            <a:r>
              <a:rPr lang="en-US" dirty="0"/>
              <a:t>11:11 “Then the king of the south</a:t>
            </a:r>
            <a:r>
              <a:rPr lang="en-US" baseline="30000" dirty="0"/>
              <a:t> </a:t>
            </a:r>
            <a:r>
              <a:rPr lang="en-US" dirty="0"/>
              <a:t>will be enraged and will march out to fight against the king of the north, who will also muster a large army, but that army will be delivered into his hand.</a:t>
            </a:r>
          </a:p>
        </p:txBody>
      </p:sp>
    </p:spTree>
    <p:extLst>
      <p:ext uri="{BB962C8B-B14F-4D97-AF65-F5344CB8AC3E}">
        <p14:creationId xmlns:p14="http://schemas.microsoft.com/office/powerpoint/2010/main" val="394786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6" presetClass="path" presetSubtype="0" accel="50000" decel="50000" fill="hold" grpId="0" nodeType="clickEffect">
                                  <p:stCondLst>
                                    <p:cond delay="0"/>
                                  </p:stCondLst>
                                  <p:childTnLst>
                                    <p:animMotion origin="layout" path="M -3.88889E-6 -4.81481E-6 L 0.12466 -0.11064 " pathEditMode="relative" rAng="0" ptsTypes="AA">
                                      <p:cBhvr>
                                        <p:cTn id="12" dur="2000" fill="hold"/>
                                        <p:tgtEl>
                                          <p:spTgt spid="11"/>
                                        </p:tgtEl>
                                        <p:attrNameLst>
                                          <p:attrName>ppt_x</p:attrName>
                                          <p:attrName>ppt_y</p:attrName>
                                        </p:attrNameLst>
                                      </p:cBhvr>
                                      <p:rCtr x="6233" y="-5532"/>
                                    </p:animMotion>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9" grpId="0" animBg="1"/>
      <p:bldP spid="10" grpId="0" animBg="1"/>
      <p:bldP spid="8" grpId="0" animBg="1"/>
      <p:bldP spid="8"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98" t="8929" r="9754" b="8333"/>
          <a:stretch/>
        </p:blipFill>
        <p:spPr bwMode="auto">
          <a:xfrm>
            <a:off x="1" y="975889"/>
            <a:ext cx="9143999" cy="515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descr="http://upload.wikimedia.org/wikipedia/commons/4/4a/Ancient_Sasanid_Cataphract_Uther_Oxford_2003_06_2%281%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0"/>
            <a:ext cx="2857500" cy="381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1" name="Rectangle 20"/>
          <p:cNvSpPr/>
          <p:nvPr/>
        </p:nvSpPr>
        <p:spPr>
          <a:xfrm>
            <a:off x="6248400" y="2734270"/>
            <a:ext cx="2290179" cy="923330"/>
          </a:xfrm>
          <a:prstGeom prst="rect">
            <a:avLst/>
          </a:prstGeom>
          <a:solidFill>
            <a:schemeClr val="bg1">
              <a:alpha val="60000"/>
            </a:schemeClr>
          </a:solidFill>
        </p:spPr>
        <p:txBody>
          <a:bodyPr wrap="none">
            <a:spAutoFit/>
          </a:bodyPr>
          <a:lstStyle/>
          <a:p>
            <a:r>
              <a:rPr lang="en-US" b="1" i="1" u="sng" dirty="0"/>
              <a:t>The king of the north</a:t>
            </a:r>
          </a:p>
          <a:p>
            <a:r>
              <a:rPr lang="en-US" dirty="0"/>
              <a:t>Antiochus III the Great</a:t>
            </a:r>
          </a:p>
          <a:p>
            <a:r>
              <a:rPr lang="en-US" dirty="0"/>
              <a:t>(ca. 223-187 B.C.)</a:t>
            </a:r>
          </a:p>
        </p:txBody>
      </p:sp>
      <p:sp>
        <p:nvSpPr>
          <p:cNvPr id="9" name="Rectangle 8"/>
          <p:cNvSpPr/>
          <p:nvPr/>
        </p:nvSpPr>
        <p:spPr>
          <a:xfrm>
            <a:off x="3470565" y="4867870"/>
            <a:ext cx="2971801" cy="923330"/>
          </a:xfrm>
          <a:prstGeom prst="rect">
            <a:avLst/>
          </a:prstGeom>
          <a:solidFill>
            <a:schemeClr val="bg1">
              <a:alpha val="60000"/>
            </a:schemeClr>
          </a:solidFill>
        </p:spPr>
        <p:txBody>
          <a:bodyPr wrap="square">
            <a:spAutoFit/>
          </a:bodyPr>
          <a:lstStyle/>
          <a:p>
            <a:r>
              <a:rPr lang="en-US" b="1" u="sng" dirty="0"/>
              <a:t>The </a:t>
            </a:r>
            <a:r>
              <a:rPr lang="en-US" b="1" i="1" u="sng" dirty="0"/>
              <a:t>king of the south</a:t>
            </a:r>
          </a:p>
          <a:p>
            <a:r>
              <a:rPr lang="en-US" dirty="0"/>
              <a:t>Ptolemy V </a:t>
            </a:r>
            <a:r>
              <a:rPr lang="en-US" dirty="0" err="1"/>
              <a:t>Ephiphanes</a:t>
            </a:r>
            <a:r>
              <a:rPr lang="en-US" dirty="0"/>
              <a:t> (child)</a:t>
            </a:r>
          </a:p>
          <a:p>
            <a:r>
              <a:rPr lang="en-US" dirty="0"/>
              <a:t>(204-181 B.C.)</a:t>
            </a:r>
          </a:p>
        </p:txBody>
      </p:sp>
      <p:sp>
        <p:nvSpPr>
          <p:cNvPr id="2" name="Rectangle 1"/>
          <p:cNvSpPr/>
          <p:nvPr/>
        </p:nvSpPr>
        <p:spPr>
          <a:xfrm>
            <a:off x="5217382" y="0"/>
            <a:ext cx="2097818"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Cataphract</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Oval 11"/>
          <p:cNvSpPr/>
          <p:nvPr/>
        </p:nvSpPr>
        <p:spPr>
          <a:xfrm>
            <a:off x="6244590" y="3581400"/>
            <a:ext cx="461010" cy="405557"/>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733800" y="3676471"/>
            <a:ext cx="3505200" cy="1200329"/>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Battle of </a:t>
            </a:r>
            <a:r>
              <a:rPr lang="en-US" sz="3600" b="1" dirty="0" err="1">
                <a:effectLst>
                  <a:outerShdw blurRad="38100" dist="38100" dir="2700000" algn="tl">
                    <a:srgbClr val="000000">
                      <a:alpha val="43137"/>
                    </a:srgbClr>
                  </a:outerShdw>
                </a:effectLst>
              </a:rPr>
              <a:t>Panium</a:t>
            </a:r>
            <a:endParaRPr lang="en-US" sz="3600" b="1" dirty="0">
              <a:effectLst>
                <a:outerShdw blurRad="38100" dist="38100" dir="2700000" algn="tl">
                  <a:srgbClr val="000000">
                    <a:alpha val="43137"/>
                  </a:srgbClr>
                </a:outerShdw>
              </a:effectLst>
            </a:endParaRPr>
          </a:p>
          <a:p>
            <a:r>
              <a:rPr lang="en-US" sz="3600" b="1" dirty="0">
                <a:effectLst>
                  <a:outerShdw blurRad="38100" dist="38100" dir="2700000" algn="tl">
                    <a:srgbClr val="000000">
                      <a:alpha val="43137"/>
                    </a:srgbClr>
                  </a:outerShdw>
                </a:effectLst>
              </a:rPr>
              <a:t>200 B.C.</a:t>
            </a:r>
          </a:p>
        </p:txBody>
      </p:sp>
      <p:sp>
        <p:nvSpPr>
          <p:cNvPr id="10" name="Rectangle 9"/>
          <p:cNvSpPr/>
          <p:nvPr/>
        </p:nvSpPr>
        <p:spPr>
          <a:xfrm>
            <a:off x="0" y="2610683"/>
            <a:ext cx="3048000" cy="4247317"/>
          </a:xfrm>
          <a:prstGeom prst="rect">
            <a:avLst/>
          </a:prstGeom>
          <a:solidFill>
            <a:srgbClr val="FFFF00"/>
          </a:solidFill>
          <a:ln>
            <a:solidFill>
              <a:schemeClr val="tx1"/>
            </a:solidFill>
          </a:ln>
        </p:spPr>
        <p:txBody>
          <a:bodyPr wrap="square">
            <a:spAutoFit/>
          </a:bodyPr>
          <a:lstStyle/>
          <a:p>
            <a:r>
              <a:rPr lang="en-US" dirty="0"/>
              <a:t>11:15 Then the king of the north will advance and will build siege mounds and capture a well-fortified city.</a:t>
            </a:r>
            <a:r>
              <a:rPr lang="en-US" baseline="30000" dirty="0"/>
              <a:t> </a:t>
            </a:r>
            <a:r>
              <a:rPr lang="en-US" dirty="0"/>
              <a:t>The forces of the south will not prevail, not even his finest contingents. They will have no strength to prevail. 11:16 The one advancing against him will do as he pleases, and no one will be able to stand before him. He will prevail in the beautiful land, and its annihilation will be within his power.</a:t>
            </a:r>
          </a:p>
        </p:txBody>
      </p:sp>
    </p:spTree>
    <p:extLst>
      <p:ext uri="{BB962C8B-B14F-4D97-AF65-F5344CB8AC3E}">
        <p14:creationId xmlns:p14="http://schemas.microsoft.com/office/powerpoint/2010/main" val="325734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98" t="8929" r="9754" b="8333"/>
          <a:stretch/>
        </p:blipFill>
        <p:spPr bwMode="auto">
          <a:xfrm>
            <a:off x="1" y="975889"/>
            <a:ext cx="9143999" cy="515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6248400" y="2734270"/>
            <a:ext cx="2290179" cy="923330"/>
          </a:xfrm>
          <a:prstGeom prst="rect">
            <a:avLst/>
          </a:prstGeom>
          <a:solidFill>
            <a:schemeClr val="bg1">
              <a:alpha val="60000"/>
            </a:schemeClr>
          </a:solidFill>
        </p:spPr>
        <p:txBody>
          <a:bodyPr wrap="none">
            <a:spAutoFit/>
          </a:bodyPr>
          <a:lstStyle/>
          <a:p>
            <a:r>
              <a:rPr lang="en-US" b="1" i="1" u="sng" dirty="0"/>
              <a:t>The king of the north</a:t>
            </a:r>
          </a:p>
          <a:p>
            <a:r>
              <a:rPr lang="en-US" dirty="0"/>
              <a:t>Antiochus III the Great</a:t>
            </a:r>
          </a:p>
          <a:p>
            <a:r>
              <a:rPr lang="en-US" dirty="0"/>
              <a:t>(ca. 223-187 B.C.)</a:t>
            </a:r>
          </a:p>
        </p:txBody>
      </p:sp>
      <p:sp>
        <p:nvSpPr>
          <p:cNvPr id="9" name="Rectangle 8"/>
          <p:cNvSpPr/>
          <p:nvPr/>
        </p:nvSpPr>
        <p:spPr>
          <a:xfrm>
            <a:off x="3470565" y="4867870"/>
            <a:ext cx="2971801" cy="923330"/>
          </a:xfrm>
          <a:prstGeom prst="rect">
            <a:avLst/>
          </a:prstGeom>
          <a:solidFill>
            <a:schemeClr val="bg1">
              <a:alpha val="60000"/>
            </a:schemeClr>
          </a:solidFill>
        </p:spPr>
        <p:txBody>
          <a:bodyPr wrap="square">
            <a:spAutoFit/>
          </a:bodyPr>
          <a:lstStyle/>
          <a:p>
            <a:r>
              <a:rPr lang="en-US" b="1" u="sng" dirty="0"/>
              <a:t>The </a:t>
            </a:r>
            <a:r>
              <a:rPr lang="en-US" b="1" i="1" u="sng" dirty="0"/>
              <a:t>king of the south</a:t>
            </a:r>
          </a:p>
          <a:p>
            <a:r>
              <a:rPr lang="en-US" dirty="0"/>
              <a:t>Ptolemy V </a:t>
            </a:r>
            <a:r>
              <a:rPr lang="en-US" dirty="0" err="1"/>
              <a:t>Ephiphanes</a:t>
            </a:r>
            <a:r>
              <a:rPr lang="en-US" dirty="0"/>
              <a:t> (child)</a:t>
            </a:r>
          </a:p>
          <a:p>
            <a:r>
              <a:rPr lang="en-US" dirty="0"/>
              <a:t>(204-181 B.C.)</a:t>
            </a:r>
          </a:p>
        </p:txBody>
      </p:sp>
      <p:sp>
        <p:nvSpPr>
          <p:cNvPr id="13" name="TextBox 12"/>
          <p:cNvSpPr txBox="1"/>
          <p:nvPr/>
        </p:nvSpPr>
        <p:spPr>
          <a:xfrm>
            <a:off x="6096000" y="3581400"/>
            <a:ext cx="2819400" cy="769441"/>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daughter,  Cleopatra</a:t>
            </a:r>
          </a:p>
          <a:p>
            <a:r>
              <a:rPr lang="en-US" sz="2000" b="1" dirty="0">
                <a:effectLst>
                  <a:outerShdw blurRad="38100" dist="38100" dir="2700000" algn="tl">
                    <a:srgbClr val="000000">
                      <a:alpha val="43137"/>
                    </a:srgbClr>
                  </a:outerShdw>
                </a:effectLst>
              </a:rPr>
              <a:t>10 years old</a:t>
            </a:r>
          </a:p>
        </p:txBody>
      </p:sp>
      <p:sp>
        <p:nvSpPr>
          <p:cNvPr id="4" name="Rectangle 3"/>
          <p:cNvSpPr/>
          <p:nvPr/>
        </p:nvSpPr>
        <p:spPr>
          <a:xfrm>
            <a:off x="4914958" y="5421868"/>
            <a:ext cx="1333442" cy="369332"/>
          </a:xfrm>
          <a:prstGeom prst="rect">
            <a:avLst/>
          </a:prstGeom>
        </p:spPr>
        <p:txBody>
          <a:bodyPr wrap="none">
            <a:spAutoFit/>
          </a:bodyPr>
          <a:lstStyle/>
          <a:p>
            <a:r>
              <a:rPr lang="en-US" b="1" dirty="0">
                <a:effectLst>
                  <a:outerShdw blurRad="38100" dist="38100" dir="2700000" algn="tl">
                    <a:srgbClr val="000000">
                      <a:alpha val="43137"/>
                    </a:srgbClr>
                  </a:outerShdw>
                </a:effectLst>
              </a:rPr>
              <a:t>16 years old</a:t>
            </a:r>
          </a:p>
        </p:txBody>
      </p:sp>
      <p:sp>
        <p:nvSpPr>
          <p:cNvPr id="11" name="TextBox 10"/>
          <p:cNvSpPr txBox="1"/>
          <p:nvPr/>
        </p:nvSpPr>
        <p:spPr>
          <a:xfrm>
            <a:off x="3962400" y="3676471"/>
            <a:ext cx="1828800"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193 B.C.</a:t>
            </a:r>
          </a:p>
        </p:txBody>
      </p:sp>
      <p:sp>
        <p:nvSpPr>
          <p:cNvPr id="8" name="Rectangle 7"/>
          <p:cNvSpPr/>
          <p:nvPr/>
        </p:nvSpPr>
        <p:spPr>
          <a:xfrm>
            <a:off x="0" y="2610683"/>
            <a:ext cx="3048000" cy="2308324"/>
          </a:xfrm>
          <a:prstGeom prst="rect">
            <a:avLst/>
          </a:prstGeom>
          <a:solidFill>
            <a:srgbClr val="FFFF00"/>
          </a:solidFill>
          <a:ln>
            <a:solidFill>
              <a:schemeClr val="tx1"/>
            </a:solidFill>
          </a:ln>
        </p:spPr>
        <p:txBody>
          <a:bodyPr wrap="square">
            <a:spAutoFit/>
          </a:bodyPr>
          <a:lstStyle/>
          <a:p>
            <a:r>
              <a:rPr lang="en-US" dirty="0"/>
              <a:t>11:17 His intention</a:t>
            </a:r>
            <a:r>
              <a:rPr lang="en-US" baseline="30000" dirty="0"/>
              <a:t> </a:t>
            </a:r>
            <a:r>
              <a:rPr lang="en-US" dirty="0"/>
              <a:t> will be to come with the strength of his entire kingdom, and he will form alliances.</a:t>
            </a:r>
            <a:r>
              <a:rPr lang="en-US" baseline="30000" dirty="0"/>
              <a:t> </a:t>
            </a:r>
            <a:r>
              <a:rPr lang="en-US" dirty="0"/>
              <a:t> He will give the king of the south</a:t>
            </a:r>
            <a:r>
              <a:rPr lang="en-US" baseline="30000" dirty="0"/>
              <a:t> </a:t>
            </a:r>
            <a:r>
              <a:rPr lang="en-US" dirty="0"/>
              <a:t>a daughter</a:t>
            </a:r>
            <a:r>
              <a:rPr lang="en-US" baseline="30000" dirty="0"/>
              <a:t> </a:t>
            </a:r>
            <a:r>
              <a:rPr lang="en-US" dirty="0"/>
              <a:t> in marriage in order to destroy the kingdom, but it will not turn out to his advantage. </a:t>
            </a:r>
          </a:p>
        </p:txBody>
      </p:sp>
    </p:spTree>
    <p:extLst>
      <p:ext uri="{BB962C8B-B14F-4D97-AF65-F5344CB8AC3E}">
        <p14:creationId xmlns:p14="http://schemas.microsoft.com/office/powerpoint/2010/main" val="127684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3.33333E-6 -7.40741E-7 L -0.22916 0.27732 " pathEditMode="relative" rAng="0" ptsTypes="AA">
                                      <p:cBhvr>
                                        <p:cTn id="10" dur="2000" fill="hold"/>
                                        <p:tgtEl>
                                          <p:spTgt spid="13"/>
                                        </p:tgtEl>
                                        <p:attrNameLst>
                                          <p:attrName>ppt_x</p:attrName>
                                          <p:attrName>ppt_y</p:attrName>
                                        </p:attrNameLst>
                                      </p:cBhvr>
                                      <p:rCtr x="-11458" y="13866"/>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98" t="8929" r="9754" b="8333"/>
          <a:stretch/>
        </p:blipFill>
        <p:spPr bwMode="auto">
          <a:xfrm>
            <a:off x="1" y="975889"/>
            <a:ext cx="9143999" cy="515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470565" y="4867870"/>
            <a:ext cx="2971801" cy="923330"/>
          </a:xfrm>
          <a:prstGeom prst="rect">
            <a:avLst/>
          </a:prstGeom>
          <a:solidFill>
            <a:schemeClr val="bg1">
              <a:alpha val="60000"/>
            </a:schemeClr>
          </a:solidFill>
        </p:spPr>
        <p:txBody>
          <a:bodyPr wrap="square">
            <a:spAutoFit/>
          </a:bodyPr>
          <a:lstStyle/>
          <a:p>
            <a:r>
              <a:rPr lang="en-US" b="1" u="sng" dirty="0"/>
              <a:t>The </a:t>
            </a:r>
            <a:r>
              <a:rPr lang="en-US" b="1" i="1" u="sng" dirty="0"/>
              <a:t>king of the south</a:t>
            </a:r>
          </a:p>
          <a:p>
            <a:r>
              <a:rPr lang="en-US" dirty="0"/>
              <a:t>Ptolemy V </a:t>
            </a:r>
            <a:r>
              <a:rPr lang="en-US" dirty="0" err="1"/>
              <a:t>Ephiphanes</a:t>
            </a:r>
            <a:r>
              <a:rPr lang="en-US" dirty="0"/>
              <a:t> (child)</a:t>
            </a:r>
          </a:p>
          <a:p>
            <a:r>
              <a:rPr lang="en-US" dirty="0"/>
              <a:t>(204-181 B.C.)</a:t>
            </a:r>
          </a:p>
        </p:txBody>
      </p:sp>
      <p:sp>
        <p:nvSpPr>
          <p:cNvPr id="11" name="TextBox 10"/>
          <p:cNvSpPr txBox="1"/>
          <p:nvPr/>
        </p:nvSpPr>
        <p:spPr>
          <a:xfrm>
            <a:off x="3581400" y="2554069"/>
            <a:ext cx="1828800"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190 B.C.</a:t>
            </a:r>
          </a:p>
        </p:txBody>
      </p:sp>
      <p:sp>
        <p:nvSpPr>
          <p:cNvPr id="12" name="Right Arrow 11"/>
          <p:cNvSpPr/>
          <p:nvPr/>
        </p:nvSpPr>
        <p:spPr>
          <a:xfrm rot="5400000">
            <a:off x="2589069" y="763731"/>
            <a:ext cx="1375062" cy="914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248400" y="2734270"/>
            <a:ext cx="2290179" cy="923330"/>
          </a:xfrm>
          <a:prstGeom prst="rect">
            <a:avLst/>
          </a:prstGeom>
          <a:solidFill>
            <a:schemeClr val="bg1">
              <a:alpha val="60000"/>
            </a:schemeClr>
          </a:solidFill>
        </p:spPr>
        <p:txBody>
          <a:bodyPr wrap="none">
            <a:spAutoFit/>
          </a:bodyPr>
          <a:lstStyle/>
          <a:p>
            <a:r>
              <a:rPr lang="en-US" b="1" i="1" u="sng" dirty="0"/>
              <a:t>The king of the north</a:t>
            </a:r>
          </a:p>
          <a:p>
            <a:r>
              <a:rPr lang="en-US" dirty="0"/>
              <a:t>Antiochus III the Great</a:t>
            </a:r>
          </a:p>
          <a:p>
            <a:r>
              <a:rPr lang="en-US" dirty="0"/>
              <a:t>(ca. 223-187 B.C.)</a:t>
            </a:r>
          </a:p>
        </p:txBody>
      </p:sp>
      <p:sp>
        <p:nvSpPr>
          <p:cNvPr id="5" name="Right Arrow 4"/>
          <p:cNvSpPr/>
          <p:nvPr/>
        </p:nvSpPr>
        <p:spPr>
          <a:xfrm rot="1724713">
            <a:off x="220632" y="615045"/>
            <a:ext cx="3054924" cy="914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rot="1717937">
            <a:off x="372296" y="617399"/>
            <a:ext cx="1700594" cy="369332"/>
          </a:xfrm>
          <a:prstGeom prst="rect">
            <a:avLst/>
          </a:prstGeom>
        </p:spPr>
        <p:txBody>
          <a:bodyPr wrap="none">
            <a:spAutoFit/>
          </a:bodyPr>
          <a:lstStyle/>
          <a:p>
            <a:r>
              <a:rPr lang="en-US" b="1" dirty="0"/>
              <a:t>Scipio </a:t>
            </a:r>
            <a:r>
              <a:rPr lang="en-US" b="1" dirty="0" err="1"/>
              <a:t>Asiaticus</a:t>
            </a:r>
            <a:endParaRPr lang="en-US" dirty="0"/>
          </a:p>
        </p:txBody>
      </p:sp>
      <p:sp>
        <p:nvSpPr>
          <p:cNvPr id="10" name="Rectangle 9"/>
          <p:cNvSpPr/>
          <p:nvPr/>
        </p:nvSpPr>
        <p:spPr>
          <a:xfrm>
            <a:off x="0" y="2610683"/>
            <a:ext cx="3048000" cy="2308324"/>
          </a:xfrm>
          <a:prstGeom prst="rect">
            <a:avLst/>
          </a:prstGeom>
          <a:solidFill>
            <a:srgbClr val="FFFF00"/>
          </a:solidFill>
          <a:ln>
            <a:solidFill>
              <a:schemeClr val="tx1"/>
            </a:solidFill>
          </a:ln>
        </p:spPr>
        <p:txBody>
          <a:bodyPr wrap="square">
            <a:spAutoFit/>
          </a:bodyPr>
          <a:lstStyle/>
          <a:p>
            <a:r>
              <a:rPr lang="en-US" dirty="0"/>
              <a:t>11:18 Then he will turn his attention</a:t>
            </a:r>
            <a:r>
              <a:rPr lang="en-US" baseline="30000" dirty="0"/>
              <a:t> </a:t>
            </a:r>
            <a:r>
              <a:rPr lang="en-US" dirty="0"/>
              <a:t> to the coastal regions and will capture many of them. But a commander</a:t>
            </a:r>
            <a:r>
              <a:rPr lang="en-US" baseline="30000" dirty="0"/>
              <a:t> </a:t>
            </a:r>
            <a:r>
              <a:rPr lang="en-US" dirty="0"/>
              <a:t> will bring his shameful conduct to a halt; in addition,</a:t>
            </a:r>
            <a:r>
              <a:rPr lang="en-US" baseline="30000" dirty="0"/>
              <a:t> </a:t>
            </a:r>
            <a:r>
              <a:rPr lang="en-US" dirty="0"/>
              <a:t> he will make him pay for his shameful conduct.</a:t>
            </a:r>
          </a:p>
        </p:txBody>
      </p:sp>
    </p:spTree>
    <p:extLst>
      <p:ext uri="{BB962C8B-B14F-4D97-AF65-F5344CB8AC3E}">
        <p14:creationId xmlns:p14="http://schemas.microsoft.com/office/powerpoint/2010/main" val="4133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path" presetSubtype="0" accel="50000" decel="50000" fill="hold" grpId="0" nodeType="clickEffect">
                                  <p:stCondLst>
                                    <p:cond delay="0"/>
                                  </p:stCondLst>
                                  <p:childTnLst>
                                    <p:animMotion origin="layout" path="M -0.00052 -0.00023 L -0.00052 -0.1669 C -0.00243 -0.23958 -0.12448 -0.33356 -0.22535 -0.33356 L -0.45018 -0.33356 " pathEditMode="relative" rAng="16200000" ptsTypes="FfFF">
                                      <p:cBhvr>
                                        <p:cTn id="6" dur="2000" fill="hold"/>
                                        <p:tgtEl>
                                          <p:spTgt spid="21"/>
                                        </p:tgtEl>
                                        <p:attrNameLst>
                                          <p:attrName>ppt_x</p:attrName>
                                          <p:attrName>ppt_y</p:attrName>
                                        </p:attrNameLst>
                                      </p:cBhvr>
                                      <p:rCtr x="-22483" y="-16667"/>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path" presetSubtype="0" accel="50000" decel="50000" fill="hold" grpId="1" nodeType="clickEffect">
                                  <p:stCondLst>
                                    <p:cond delay="0"/>
                                  </p:stCondLst>
                                  <p:childTnLst>
                                    <p:animMotion origin="layout" path="M -0.45052 -0.33357 L -0.22552 -0.33357 C -0.12465 -0.33357 -0.00052 -0.26459 -0.00052 -0.20857 L -0.00052 -0.08357 " pathEditMode="relative" rAng="0" ptsTypes="FfFF">
                                      <p:cBhvr>
                                        <p:cTn id="26" dur="2000" fill="hold"/>
                                        <p:tgtEl>
                                          <p:spTgt spid="21"/>
                                        </p:tgtEl>
                                        <p:attrNameLst>
                                          <p:attrName>ppt_x</p:attrName>
                                          <p:attrName>ppt_y</p:attrName>
                                        </p:attrNameLst>
                                      </p:cBhvr>
                                      <p:rCtr x="22500" y="12500"/>
                                    </p:animMotion>
                                  </p:childTnLst>
                                </p:cTn>
                              </p:par>
                              <p:par>
                                <p:cTn id="27" presetID="1" presetClass="exit"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grpId="2" nodeType="clickEffect">
                                  <p:stCondLst>
                                    <p:cond delay="0"/>
                                  </p:stCondLst>
                                  <p:childTnLst>
                                    <p:animMotion origin="layout" path="M 0 0 L 0.25 0 E" pathEditMode="relative" ptsTypes="">
                                      <p:cBhvr>
                                        <p:cTn id="32" dur="2000" fill="hold"/>
                                        <p:tgtEl>
                                          <p:spTgt spid="21"/>
                                        </p:tgtEl>
                                        <p:attrNameLst>
                                          <p:attrName>ppt_x</p:attrName>
                                          <p:attrName>ppt_y</p:attrName>
                                        </p:attrNameLst>
                                      </p:cBhvr>
                                    </p:animMotion>
                                  </p:childTnLst>
                                </p:cTn>
                              </p:par>
                            </p:childTnLst>
                          </p:cTn>
                        </p:par>
                        <p:par>
                          <p:cTn id="33" fill="hold">
                            <p:stCondLst>
                              <p:cond delay="2000"/>
                            </p:stCondLst>
                            <p:childTnLst>
                              <p:par>
                                <p:cTn id="34" presetID="10" presetClass="exit" presetSubtype="0" fill="hold" grpId="3" nodeType="afterEffect">
                                  <p:stCondLst>
                                    <p:cond delay="0"/>
                                  </p:stCondLst>
                                  <p:childTnLst>
                                    <p:animEffect transition="out" filter="fade">
                                      <p:cBhvr>
                                        <p:cTn id="35" dur="500"/>
                                        <p:tgtEl>
                                          <p:spTgt spid="21"/>
                                        </p:tgtEl>
                                      </p:cBhvr>
                                    </p:animEffect>
                                    <p:set>
                                      <p:cBhvr>
                                        <p:cTn id="36"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2" grpId="1" animBg="1"/>
      <p:bldP spid="21" grpId="0" animBg="1"/>
      <p:bldP spid="21" grpId="1" animBg="1"/>
      <p:bldP spid="21" grpId="2" animBg="1"/>
      <p:bldP spid="21" grpId="3" animBg="1"/>
      <p:bldP spid="5" grpId="0" animBg="1"/>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98" t="8929" r="9754" b="8333"/>
          <a:stretch/>
        </p:blipFill>
        <p:spPr bwMode="auto">
          <a:xfrm>
            <a:off x="1" y="975889"/>
            <a:ext cx="9143999" cy="515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470565" y="4867870"/>
            <a:ext cx="2971801" cy="923330"/>
          </a:xfrm>
          <a:prstGeom prst="rect">
            <a:avLst/>
          </a:prstGeom>
          <a:solidFill>
            <a:schemeClr val="bg1">
              <a:alpha val="60000"/>
            </a:schemeClr>
          </a:solidFill>
        </p:spPr>
        <p:txBody>
          <a:bodyPr wrap="square">
            <a:spAutoFit/>
          </a:bodyPr>
          <a:lstStyle/>
          <a:p>
            <a:r>
              <a:rPr lang="en-US" b="1" u="sng" dirty="0"/>
              <a:t>The </a:t>
            </a:r>
            <a:r>
              <a:rPr lang="en-US" b="1" i="1" u="sng" dirty="0"/>
              <a:t>king of the south</a:t>
            </a:r>
          </a:p>
          <a:p>
            <a:r>
              <a:rPr lang="en-US" dirty="0"/>
              <a:t>Ptolemy V </a:t>
            </a:r>
            <a:r>
              <a:rPr lang="en-US" dirty="0" err="1"/>
              <a:t>Ephiphanes</a:t>
            </a:r>
            <a:endParaRPr lang="en-US" dirty="0"/>
          </a:p>
          <a:p>
            <a:r>
              <a:rPr lang="en-US" dirty="0"/>
              <a:t>(204-181 B.C.)</a:t>
            </a:r>
          </a:p>
        </p:txBody>
      </p:sp>
      <p:sp>
        <p:nvSpPr>
          <p:cNvPr id="21" name="Rectangle 20"/>
          <p:cNvSpPr/>
          <p:nvPr/>
        </p:nvSpPr>
        <p:spPr>
          <a:xfrm>
            <a:off x="6248400" y="2734270"/>
            <a:ext cx="2275431" cy="923330"/>
          </a:xfrm>
          <a:prstGeom prst="rect">
            <a:avLst/>
          </a:prstGeom>
          <a:solidFill>
            <a:schemeClr val="bg1">
              <a:alpha val="60000"/>
            </a:schemeClr>
          </a:solidFill>
        </p:spPr>
        <p:txBody>
          <a:bodyPr wrap="none">
            <a:spAutoFit/>
          </a:bodyPr>
          <a:lstStyle/>
          <a:p>
            <a:r>
              <a:rPr lang="en-US" b="1" i="1" u="sng" dirty="0"/>
              <a:t>The king of the north</a:t>
            </a:r>
          </a:p>
          <a:p>
            <a:r>
              <a:rPr lang="en-US" dirty="0" err="1"/>
              <a:t>Seleucus</a:t>
            </a:r>
            <a:r>
              <a:rPr lang="en-US" dirty="0"/>
              <a:t> IV </a:t>
            </a:r>
            <a:r>
              <a:rPr lang="en-US" dirty="0" err="1"/>
              <a:t>Philopator</a:t>
            </a:r>
            <a:endParaRPr lang="en-US" dirty="0"/>
          </a:p>
          <a:p>
            <a:r>
              <a:rPr lang="en-US" dirty="0"/>
              <a:t>(187-175 B.C.)</a:t>
            </a:r>
          </a:p>
        </p:txBody>
      </p:sp>
      <p:sp>
        <p:nvSpPr>
          <p:cNvPr id="4" name="Down Arrow 3"/>
          <p:cNvSpPr/>
          <p:nvPr/>
        </p:nvSpPr>
        <p:spPr>
          <a:xfrm rot="2535504">
            <a:off x="6576011" y="3183977"/>
            <a:ext cx="609600" cy="14473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err="1"/>
              <a:t>Heliodorus</a:t>
            </a:r>
            <a:endParaRPr lang="en-US" dirty="0"/>
          </a:p>
        </p:txBody>
      </p:sp>
      <p:sp>
        <p:nvSpPr>
          <p:cNvPr id="14" name="TextBox 13"/>
          <p:cNvSpPr txBox="1"/>
          <p:nvPr/>
        </p:nvSpPr>
        <p:spPr>
          <a:xfrm>
            <a:off x="7010400" y="3881735"/>
            <a:ext cx="2133600"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2 Maccabees 3</a:t>
            </a:r>
          </a:p>
        </p:txBody>
      </p:sp>
      <p:sp>
        <p:nvSpPr>
          <p:cNvPr id="7" name="Rectangle 6"/>
          <p:cNvSpPr/>
          <p:nvPr/>
        </p:nvSpPr>
        <p:spPr>
          <a:xfrm>
            <a:off x="0" y="2610683"/>
            <a:ext cx="3048000" cy="2031325"/>
          </a:xfrm>
          <a:prstGeom prst="rect">
            <a:avLst/>
          </a:prstGeom>
          <a:solidFill>
            <a:srgbClr val="FFFF00"/>
          </a:solidFill>
          <a:ln>
            <a:solidFill>
              <a:schemeClr val="tx1"/>
            </a:solidFill>
          </a:ln>
        </p:spPr>
        <p:txBody>
          <a:bodyPr wrap="square">
            <a:spAutoFit/>
          </a:bodyPr>
          <a:lstStyle/>
          <a:p>
            <a:r>
              <a:rPr lang="en-US" dirty="0"/>
              <a:t>11:20 There will arise after him</a:t>
            </a:r>
            <a:r>
              <a:rPr lang="en-US" baseline="30000" dirty="0"/>
              <a:t> </a:t>
            </a:r>
            <a:r>
              <a:rPr lang="en-US" dirty="0"/>
              <a:t> one</a:t>
            </a:r>
            <a:r>
              <a:rPr lang="en-US" baseline="30000" dirty="0"/>
              <a:t> </a:t>
            </a:r>
            <a:r>
              <a:rPr lang="en-US" dirty="0"/>
              <a:t> who will send out an exactor</a:t>
            </a:r>
            <a:r>
              <a:rPr lang="en-US" baseline="30000" dirty="0"/>
              <a:t> </a:t>
            </a:r>
            <a:r>
              <a:rPr lang="en-US" dirty="0"/>
              <a:t> of tribute to enhance the splendor of the kingdom, but after a few days he will be destroyed,</a:t>
            </a:r>
            <a:r>
              <a:rPr lang="en-US" baseline="30000" dirty="0"/>
              <a:t> </a:t>
            </a:r>
            <a:r>
              <a:rPr lang="en-US" dirty="0"/>
              <a:t> though not in anger or battle.</a:t>
            </a:r>
          </a:p>
        </p:txBody>
      </p:sp>
    </p:spTree>
    <p:extLst>
      <p:ext uri="{BB962C8B-B14F-4D97-AF65-F5344CB8AC3E}">
        <p14:creationId xmlns:p14="http://schemas.microsoft.com/office/powerpoint/2010/main" val="114450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98" t="8929" r="9754" b="8333"/>
          <a:stretch/>
        </p:blipFill>
        <p:spPr bwMode="auto">
          <a:xfrm>
            <a:off x="1" y="975889"/>
            <a:ext cx="9143999" cy="515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470565" y="4867870"/>
            <a:ext cx="3235035" cy="923330"/>
          </a:xfrm>
          <a:prstGeom prst="rect">
            <a:avLst/>
          </a:prstGeom>
          <a:solidFill>
            <a:schemeClr val="bg1">
              <a:alpha val="60000"/>
            </a:schemeClr>
          </a:solidFill>
        </p:spPr>
        <p:txBody>
          <a:bodyPr wrap="square">
            <a:spAutoFit/>
          </a:bodyPr>
          <a:lstStyle/>
          <a:p>
            <a:r>
              <a:rPr lang="en-US" b="1" u="sng" dirty="0"/>
              <a:t>The </a:t>
            </a:r>
            <a:r>
              <a:rPr lang="en-US" b="1" i="1" u="sng" dirty="0"/>
              <a:t>king of the south</a:t>
            </a:r>
          </a:p>
          <a:p>
            <a:r>
              <a:rPr lang="en-US" dirty="0"/>
              <a:t>Cleopatra, on behalf of her son,</a:t>
            </a:r>
          </a:p>
          <a:p>
            <a:r>
              <a:rPr lang="en-US" dirty="0"/>
              <a:t>Ptolemy VI </a:t>
            </a:r>
            <a:r>
              <a:rPr lang="en-US" dirty="0" err="1"/>
              <a:t>Philometor</a:t>
            </a:r>
            <a:r>
              <a:rPr lang="en-US" dirty="0"/>
              <a:t>, 181 B.C.</a:t>
            </a:r>
          </a:p>
        </p:txBody>
      </p:sp>
      <p:sp>
        <p:nvSpPr>
          <p:cNvPr id="21" name="Rectangle 20"/>
          <p:cNvSpPr/>
          <p:nvPr/>
        </p:nvSpPr>
        <p:spPr>
          <a:xfrm>
            <a:off x="6248400" y="2734270"/>
            <a:ext cx="2275431" cy="923330"/>
          </a:xfrm>
          <a:prstGeom prst="rect">
            <a:avLst/>
          </a:prstGeom>
          <a:solidFill>
            <a:schemeClr val="bg1">
              <a:alpha val="60000"/>
            </a:schemeClr>
          </a:solidFill>
        </p:spPr>
        <p:txBody>
          <a:bodyPr wrap="none">
            <a:spAutoFit/>
          </a:bodyPr>
          <a:lstStyle/>
          <a:p>
            <a:r>
              <a:rPr lang="en-US" b="1" i="1" u="sng" dirty="0"/>
              <a:t>The king of the north</a:t>
            </a:r>
          </a:p>
          <a:p>
            <a:r>
              <a:rPr lang="en-US" dirty="0" err="1"/>
              <a:t>Seleucus</a:t>
            </a:r>
            <a:r>
              <a:rPr lang="en-US" dirty="0"/>
              <a:t> IV </a:t>
            </a:r>
            <a:r>
              <a:rPr lang="en-US" dirty="0" err="1"/>
              <a:t>Philopator</a:t>
            </a:r>
            <a:endParaRPr lang="en-US" dirty="0"/>
          </a:p>
          <a:p>
            <a:r>
              <a:rPr lang="en-US" dirty="0"/>
              <a:t>(187-175 B.C.)</a:t>
            </a:r>
          </a:p>
        </p:txBody>
      </p:sp>
    </p:spTree>
    <p:extLst>
      <p:ext uri="{BB962C8B-B14F-4D97-AF65-F5344CB8AC3E}">
        <p14:creationId xmlns:p14="http://schemas.microsoft.com/office/powerpoint/2010/main" val="439723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98" t="8929" r="9754" b="8333"/>
          <a:stretch/>
        </p:blipFill>
        <p:spPr bwMode="auto">
          <a:xfrm>
            <a:off x="1" y="975889"/>
            <a:ext cx="9143999" cy="515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470565" y="4867870"/>
            <a:ext cx="2549235" cy="923330"/>
          </a:xfrm>
          <a:prstGeom prst="rect">
            <a:avLst/>
          </a:prstGeom>
          <a:solidFill>
            <a:schemeClr val="bg1">
              <a:alpha val="60000"/>
            </a:schemeClr>
          </a:solidFill>
        </p:spPr>
        <p:txBody>
          <a:bodyPr wrap="square">
            <a:spAutoFit/>
          </a:bodyPr>
          <a:lstStyle/>
          <a:p>
            <a:r>
              <a:rPr lang="en-US" b="1" u="sng" dirty="0"/>
              <a:t>The </a:t>
            </a:r>
            <a:r>
              <a:rPr lang="en-US" b="1" i="1" u="sng" dirty="0"/>
              <a:t>king of the south</a:t>
            </a:r>
          </a:p>
          <a:p>
            <a:r>
              <a:rPr lang="en-US" dirty="0"/>
              <a:t>Ptolemy VI </a:t>
            </a:r>
            <a:r>
              <a:rPr lang="en-US" dirty="0" err="1"/>
              <a:t>Philometor</a:t>
            </a:r>
            <a:endParaRPr lang="en-US" dirty="0"/>
          </a:p>
          <a:p>
            <a:r>
              <a:rPr lang="en-US" dirty="0"/>
              <a:t>(176-145 B.C.)</a:t>
            </a:r>
          </a:p>
        </p:txBody>
      </p:sp>
      <p:sp>
        <p:nvSpPr>
          <p:cNvPr id="21" name="Rectangle 20"/>
          <p:cNvSpPr/>
          <p:nvPr/>
        </p:nvSpPr>
        <p:spPr>
          <a:xfrm>
            <a:off x="6248400" y="2734270"/>
            <a:ext cx="2275431" cy="923330"/>
          </a:xfrm>
          <a:prstGeom prst="rect">
            <a:avLst/>
          </a:prstGeom>
          <a:solidFill>
            <a:schemeClr val="bg1">
              <a:alpha val="60000"/>
            </a:schemeClr>
          </a:solidFill>
        </p:spPr>
        <p:txBody>
          <a:bodyPr wrap="none">
            <a:spAutoFit/>
          </a:bodyPr>
          <a:lstStyle/>
          <a:p>
            <a:r>
              <a:rPr lang="en-US" b="1" i="1" u="sng" dirty="0"/>
              <a:t>The king of the north</a:t>
            </a:r>
          </a:p>
          <a:p>
            <a:r>
              <a:rPr lang="en-US" dirty="0" err="1"/>
              <a:t>Seleucus</a:t>
            </a:r>
            <a:r>
              <a:rPr lang="en-US" dirty="0"/>
              <a:t> IV </a:t>
            </a:r>
            <a:r>
              <a:rPr lang="en-US" dirty="0" err="1"/>
              <a:t>Philopator</a:t>
            </a:r>
            <a:endParaRPr lang="en-US" dirty="0"/>
          </a:p>
          <a:p>
            <a:r>
              <a:rPr lang="en-US" dirty="0"/>
              <a:t>(187-175 B.C.)</a:t>
            </a:r>
          </a:p>
        </p:txBody>
      </p:sp>
      <p:cxnSp>
        <p:nvCxnSpPr>
          <p:cNvPr id="5" name="Straight Connector 4"/>
          <p:cNvCxnSpPr/>
          <p:nvPr/>
        </p:nvCxnSpPr>
        <p:spPr>
          <a:xfrm flipH="1">
            <a:off x="5410200" y="3195935"/>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315200" y="3641467"/>
            <a:ext cx="0" cy="3971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824817" y="4050268"/>
            <a:ext cx="1175386" cy="646331"/>
          </a:xfrm>
          <a:prstGeom prst="rect">
            <a:avLst/>
          </a:prstGeom>
          <a:solidFill>
            <a:schemeClr val="bg1">
              <a:alpha val="60000"/>
            </a:schemeClr>
          </a:solidFill>
        </p:spPr>
        <p:txBody>
          <a:bodyPr wrap="none">
            <a:spAutoFit/>
          </a:bodyPr>
          <a:lstStyle/>
          <a:p>
            <a:pPr algn="ctr"/>
            <a:r>
              <a:rPr lang="en-US" dirty="0"/>
              <a:t>infant son,</a:t>
            </a:r>
          </a:p>
          <a:p>
            <a:pPr algn="ctr"/>
            <a:r>
              <a:rPr lang="en-US" dirty="0"/>
              <a:t>Antiochus</a:t>
            </a:r>
          </a:p>
        </p:txBody>
      </p:sp>
      <p:sp>
        <p:nvSpPr>
          <p:cNvPr id="15" name="Flowchart: Summing Junction 14"/>
          <p:cNvSpPr/>
          <p:nvPr/>
        </p:nvSpPr>
        <p:spPr>
          <a:xfrm>
            <a:off x="6324600" y="3048000"/>
            <a:ext cx="2133600" cy="609600"/>
          </a:xfrm>
          <a:prstGeom prst="flowChartSummingJunction">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Summing Junction 15"/>
          <p:cNvSpPr/>
          <p:nvPr/>
        </p:nvSpPr>
        <p:spPr>
          <a:xfrm>
            <a:off x="6324600" y="4038600"/>
            <a:ext cx="2133600" cy="609600"/>
          </a:xfrm>
          <a:prstGeom prst="flowChartSummingJunction">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95538" y="3576935"/>
            <a:ext cx="4448462" cy="461665"/>
          </a:xfrm>
          <a:prstGeom prst="rect">
            <a:avLst/>
          </a:prstGeom>
          <a:solidFill>
            <a:schemeClr val="bg1"/>
          </a:solidFill>
        </p:spPr>
        <p:txBody>
          <a:bodyPr wrap="none" lIns="91440" tIns="45720" rIns="91440" bIns="45720">
            <a:spAutoFit/>
          </a:bodyPr>
          <a:lstStyle/>
          <a:p>
            <a:pPr algn="ctr"/>
            <a:r>
              <a:rPr lang="en-US" sz="2400" b="1" i="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I’ll be co-regent with my nephew!</a:t>
            </a:r>
          </a:p>
        </p:txBody>
      </p:sp>
      <p:sp>
        <p:nvSpPr>
          <p:cNvPr id="3" name="Rectangle 2"/>
          <p:cNvSpPr/>
          <p:nvPr/>
        </p:nvSpPr>
        <p:spPr>
          <a:xfrm>
            <a:off x="6248400" y="2305110"/>
            <a:ext cx="2209800" cy="74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effectLst>
                  <a:outerShdw blurRad="38100" dist="38100" dir="2700000" algn="tl">
                    <a:srgbClr val="000000">
                      <a:alpha val="43137"/>
                    </a:srgbClr>
                  </a:outerShdw>
                </a:effectLst>
              </a:rPr>
              <a:t>Heliodorus</a:t>
            </a:r>
            <a:endParaRPr lang="en-US" b="1" dirty="0">
              <a:effectLst>
                <a:outerShdw blurRad="38100" dist="38100" dir="2700000" algn="tl">
                  <a:srgbClr val="000000">
                    <a:alpha val="43137"/>
                  </a:srgbClr>
                </a:outerShdw>
              </a:effectLst>
            </a:endParaRPr>
          </a:p>
          <a:p>
            <a:pPr algn="ctr"/>
            <a:r>
              <a:rPr lang="en-US" dirty="0"/>
              <a:t>assassinates…</a:t>
            </a:r>
            <a:endParaRPr lang="en-US" b="1" dirty="0">
              <a:effectLst>
                <a:outerShdw blurRad="38100" dist="38100" dir="2700000" algn="tl">
                  <a:srgbClr val="000000">
                    <a:alpha val="43137"/>
                  </a:srgbClr>
                </a:outerShdw>
              </a:effectLst>
            </a:endParaRPr>
          </a:p>
        </p:txBody>
      </p:sp>
      <p:sp>
        <p:nvSpPr>
          <p:cNvPr id="11" name="Rectangle 10"/>
          <p:cNvSpPr/>
          <p:nvPr/>
        </p:nvSpPr>
        <p:spPr>
          <a:xfrm>
            <a:off x="4411722" y="2895600"/>
            <a:ext cx="1329467" cy="646331"/>
          </a:xfrm>
          <a:prstGeom prst="rect">
            <a:avLst/>
          </a:prstGeom>
          <a:solidFill>
            <a:schemeClr val="bg1">
              <a:alpha val="60000"/>
            </a:schemeClr>
          </a:solidFill>
        </p:spPr>
        <p:txBody>
          <a:bodyPr wrap="none">
            <a:spAutoFit/>
          </a:bodyPr>
          <a:lstStyle/>
          <a:p>
            <a:r>
              <a:rPr lang="en-US" dirty="0"/>
              <a:t>brother,</a:t>
            </a:r>
          </a:p>
          <a:p>
            <a:r>
              <a:rPr lang="en-US" dirty="0" err="1"/>
              <a:t>Mithradates</a:t>
            </a:r>
            <a:endParaRPr lang="en-US" dirty="0"/>
          </a:p>
        </p:txBody>
      </p:sp>
      <p:sp>
        <p:nvSpPr>
          <p:cNvPr id="14" name="Rectangle 13"/>
          <p:cNvSpPr/>
          <p:nvPr/>
        </p:nvSpPr>
        <p:spPr>
          <a:xfrm>
            <a:off x="0" y="2610683"/>
            <a:ext cx="3048000" cy="2031325"/>
          </a:xfrm>
          <a:prstGeom prst="rect">
            <a:avLst/>
          </a:prstGeom>
          <a:solidFill>
            <a:srgbClr val="FFFF00"/>
          </a:solidFill>
          <a:ln>
            <a:solidFill>
              <a:schemeClr val="tx1"/>
            </a:solidFill>
          </a:ln>
        </p:spPr>
        <p:txBody>
          <a:bodyPr wrap="square">
            <a:spAutoFit/>
          </a:bodyPr>
          <a:lstStyle/>
          <a:p>
            <a:r>
              <a:rPr lang="en-US" dirty="0"/>
              <a:t>11:21 In his place a despicable person will arise, on whom the honor of kingship has not been conferred, but he will come in a time of tranquility and seize the kingdom by intrigue. </a:t>
            </a:r>
          </a:p>
        </p:txBody>
      </p:sp>
    </p:spTree>
    <p:extLst>
      <p:ext uri="{BB962C8B-B14F-4D97-AF65-F5344CB8AC3E}">
        <p14:creationId xmlns:p14="http://schemas.microsoft.com/office/powerpoint/2010/main" val="41685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3" nodeType="clickEffect">
                                  <p:stCondLst>
                                    <p:cond delay="0"/>
                                  </p:stCondLst>
                                  <p:childTnLst>
                                    <p:animMotion origin="layout" path="M 3.33333E-6 2.22222E-6 L -0.00417 0.12083 " pathEditMode="relative" rAng="0" ptsTypes="AA">
                                      <p:cBhvr>
                                        <p:cTn id="30" dur="2000" fill="hold"/>
                                        <p:tgtEl>
                                          <p:spTgt spid="3"/>
                                        </p:tgtEl>
                                        <p:attrNameLst>
                                          <p:attrName>ppt_x</p:attrName>
                                          <p:attrName>ppt_y</p:attrName>
                                        </p:attrNameLst>
                                      </p:cBhvr>
                                      <p:rCtr x="-208" y="6042"/>
                                    </p:animMotion>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
                                        </p:tgtEl>
                                        <p:attrNameLst>
                                          <p:attrName>style.visibility</p:attrName>
                                        </p:attrNameLst>
                                      </p:cBhvr>
                                      <p:to>
                                        <p:strVal val="hidden"/>
                                      </p:to>
                                    </p:set>
                                  </p:childTnLst>
                                </p:cTn>
                              </p:par>
                              <p:par>
                                <p:cTn id="35" presetID="63" presetClass="path" presetSubtype="0" accel="50000" decel="50000" fill="hold" grpId="1" nodeType="withEffect">
                                  <p:stCondLst>
                                    <p:cond delay="0"/>
                                  </p:stCondLst>
                                  <p:childTnLst>
                                    <p:animMotion origin="layout" path="M 0 0 L 0.25 0 E" pathEditMode="relative" ptsTypes="">
                                      <p:cBhvr>
                                        <p:cTn id="36" dur="2000" fill="hold"/>
                                        <p:tgtEl>
                                          <p:spTgt spid="11"/>
                                        </p:tgtEl>
                                        <p:attrNameLst>
                                          <p:attrName>ppt_x</p:attrName>
                                          <p:attrName>ppt_y</p:attrName>
                                        </p:attrNameLst>
                                      </p:cBhvr>
                                    </p:animMotion>
                                  </p:childTnLst>
                                </p:cTn>
                              </p:par>
                              <p:par>
                                <p:cTn id="37" presetID="1" presetClass="exit"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par>
                          <p:cTn id="39" fill="hold">
                            <p:stCondLst>
                              <p:cond delay="2000"/>
                            </p:stCondLst>
                            <p:childTnLst>
                              <p:par>
                                <p:cTn id="40" presetID="1" presetClass="exit" presetSubtype="0" fill="hold" grpId="0" nodeType="afterEffect">
                                  <p:stCondLst>
                                    <p:cond delay="0"/>
                                  </p:stCondLst>
                                  <p:childTnLst>
                                    <p:set>
                                      <p:cBhvr>
                                        <p:cTn id="41" dur="1" fill="hold">
                                          <p:stCondLst>
                                            <p:cond delay="0"/>
                                          </p:stCondLst>
                                        </p:cTn>
                                        <p:tgtEl>
                                          <p:spTgt spid="15"/>
                                        </p:tgtEl>
                                        <p:attrNameLst>
                                          <p:attrName>style.visibility</p:attrName>
                                        </p:attrNameLst>
                                      </p:cBhvr>
                                      <p:to>
                                        <p:strVal val="hidden"/>
                                      </p:to>
                                    </p:set>
                                  </p:childTnLst>
                                </p:cTn>
                              </p:par>
                            </p:childTnLst>
                          </p:cTn>
                        </p:par>
                        <p:par>
                          <p:cTn id="42" fill="hold">
                            <p:stCondLst>
                              <p:cond delay="2000"/>
                            </p:stCondLst>
                            <p:childTnLst>
                              <p:par>
                                <p:cTn id="43" presetID="2" presetClass="exit" presetSubtype="3" fill="hold" grpId="1" nodeType="afterEffect">
                                  <p:stCondLst>
                                    <p:cond delay="0"/>
                                  </p:stCondLst>
                                  <p:childTnLst>
                                    <p:anim calcmode="lin" valueType="num">
                                      <p:cBhvr additive="base">
                                        <p:cTn id="44" dur="500"/>
                                        <p:tgtEl>
                                          <p:spTgt spid="3"/>
                                        </p:tgtEl>
                                        <p:attrNameLst>
                                          <p:attrName>ppt_x</p:attrName>
                                        </p:attrNameLst>
                                      </p:cBhvr>
                                      <p:tavLst>
                                        <p:tav tm="0">
                                          <p:val>
                                            <p:strVal val="ppt_x"/>
                                          </p:val>
                                        </p:tav>
                                        <p:tav tm="100000">
                                          <p:val>
                                            <p:strVal val="1+ppt_w/2"/>
                                          </p:val>
                                        </p:tav>
                                      </p:tavLst>
                                    </p:anim>
                                    <p:anim calcmode="lin" valueType="num">
                                      <p:cBhvr additive="base">
                                        <p:cTn id="45" dur="500"/>
                                        <p:tgtEl>
                                          <p:spTgt spid="3"/>
                                        </p:tgtEl>
                                        <p:attrNameLst>
                                          <p:attrName>ppt_y</p:attrName>
                                        </p:attrNameLst>
                                      </p:cBhvr>
                                      <p:tavLst>
                                        <p:tav tm="0">
                                          <p:val>
                                            <p:strVal val="ppt_y"/>
                                          </p:val>
                                        </p:tav>
                                        <p:tav tm="100000">
                                          <p:val>
                                            <p:strVal val="0-ppt_h/2"/>
                                          </p:val>
                                        </p:tav>
                                      </p:tavLst>
                                    </p:anim>
                                    <p:set>
                                      <p:cBhvr>
                                        <p:cTn id="46" dur="1" fill="hold">
                                          <p:stCondLst>
                                            <p:cond delay="499"/>
                                          </p:stCondLst>
                                        </p:cTn>
                                        <p:tgtEl>
                                          <p:spTgt spid="3"/>
                                        </p:tgtEl>
                                        <p:attrNameLst>
                                          <p:attrName>style.visibility</p:attrName>
                                        </p:attrNameLst>
                                      </p:cBhvr>
                                      <p:to>
                                        <p:strVal val="hidden"/>
                                      </p:to>
                                    </p:set>
                                  </p:childTnLst>
                                </p:cTn>
                              </p:par>
                              <p:par>
                                <p:cTn id="47" presetID="31" presetClass="exit" presetSubtype="0" fill="hold" grpId="2" nodeType="withEffect">
                                  <p:stCondLst>
                                    <p:cond delay="0"/>
                                  </p:stCondLst>
                                  <p:childTnLst>
                                    <p:anim calcmode="lin" valueType="num">
                                      <p:cBhvr>
                                        <p:cTn id="48" dur="1000"/>
                                        <p:tgtEl>
                                          <p:spTgt spid="3"/>
                                        </p:tgtEl>
                                        <p:attrNameLst>
                                          <p:attrName>ppt_w</p:attrName>
                                        </p:attrNameLst>
                                      </p:cBhvr>
                                      <p:tavLst>
                                        <p:tav tm="0">
                                          <p:val>
                                            <p:strVal val="ppt_w"/>
                                          </p:val>
                                        </p:tav>
                                        <p:tav tm="100000">
                                          <p:val>
                                            <p:fltVal val="0"/>
                                          </p:val>
                                        </p:tav>
                                      </p:tavLst>
                                    </p:anim>
                                    <p:anim calcmode="lin" valueType="num">
                                      <p:cBhvr>
                                        <p:cTn id="49" dur="1000"/>
                                        <p:tgtEl>
                                          <p:spTgt spid="3"/>
                                        </p:tgtEl>
                                        <p:attrNameLst>
                                          <p:attrName>ppt_h</p:attrName>
                                        </p:attrNameLst>
                                      </p:cBhvr>
                                      <p:tavLst>
                                        <p:tav tm="0">
                                          <p:val>
                                            <p:strVal val="ppt_h"/>
                                          </p:val>
                                        </p:tav>
                                        <p:tav tm="100000">
                                          <p:val>
                                            <p:fltVal val="0"/>
                                          </p:val>
                                        </p:tav>
                                      </p:tavLst>
                                    </p:anim>
                                    <p:anim calcmode="lin" valueType="num">
                                      <p:cBhvr>
                                        <p:cTn id="50" dur="1000"/>
                                        <p:tgtEl>
                                          <p:spTgt spid="3"/>
                                        </p:tgtEl>
                                        <p:attrNameLst>
                                          <p:attrName>style.rotation</p:attrName>
                                        </p:attrNameLst>
                                      </p:cBhvr>
                                      <p:tavLst>
                                        <p:tav tm="0">
                                          <p:val>
                                            <p:fltVal val="0"/>
                                          </p:val>
                                        </p:tav>
                                        <p:tav tm="100000">
                                          <p:val>
                                            <p:fltVal val="90"/>
                                          </p:val>
                                        </p:tav>
                                      </p:tavLst>
                                    </p:anim>
                                    <p:animEffect transition="out" filter="fade">
                                      <p:cBhvr>
                                        <p:cTn id="51" dur="1000"/>
                                        <p:tgtEl>
                                          <p:spTgt spid="3"/>
                                        </p:tgtEl>
                                      </p:cBhvr>
                                    </p:animEffect>
                                    <p:set>
                                      <p:cBhvr>
                                        <p:cTn id="52" dur="1" fill="hold">
                                          <p:stCondLst>
                                            <p:cond delay="999"/>
                                          </p:stCondLst>
                                        </p:cTn>
                                        <p:tgtEl>
                                          <p:spTgt spid="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3" grpId="0" animBg="1"/>
      <p:bldP spid="15" grpId="0" animBg="1"/>
      <p:bldP spid="15" grpId="1" animBg="1"/>
      <p:bldP spid="16" grpId="0" animBg="1"/>
      <p:bldP spid="10" grpId="0" animBg="1"/>
      <p:bldP spid="3" grpId="0" animBg="1"/>
      <p:bldP spid="3" grpId="1" animBg="1"/>
      <p:bldP spid="3" grpId="2" animBg="1"/>
      <p:bldP spid="3" grpId="3" animBg="1"/>
      <p:bldP spid="11" grpId="0" animBg="1"/>
      <p:bldP spid="11" grpId="1"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98" t="8929" r="9754" b="8333"/>
          <a:stretch/>
        </p:blipFill>
        <p:spPr bwMode="auto">
          <a:xfrm>
            <a:off x="1" y="975889"/>
            <a:ext cx="9143999" cy="515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470565" y="4867870"/>
            <a:ext cx="2549235" cy="923330"/>
          </a:xfrm>
          <a:prstGeom prst="rect">
            <a:avLst/>
          </a:prstGeom>
          <a:solidFill>
            <a:schemeClr val="bg1">
              <a:alpha val="60000"/>
            </a:schemeClr>
          </a:solidFill>
        </p:spPr>
        <p:txBody>
          <a:bodyPr wrap="square">
            <a:spAutoFit/>
          </a:bodyPr>
          <a:lstStyle/>
          <a:p>
            <a:r>
              <a:rPr lang="en-US" b="1" u="sng" dirty="0"/>
              <a:t>The </a:t>
            </a:r>
            <a:r>
              <a:rPr lang="en-US" b="1" i="1" u="sng" dirty="0"/>
              <a:t>king of the south</a:t>
            </a:r>
          </a:p>
          <a:p>
            <a:r>
              <a:rPr lang="en-US" dirty="0"/>
              <a:t>Ptolemy VI </a:t>
            </a:r>
            <a:r>
              <a:rPr lang="en-US" dirty="0" err="1"/>
              <a:t>Philometor</a:t>
            </a:r>
            <a:endParaRPr lang="en-US" dirty="0"/>
          </a:p>
          <a:p>
            <a:r>
              <a:rPr lang="en-US" dirty="0"/>
              <a:t>(176-145 B.C.)</a:t>
            </a:r>
          </a:p>
        </p:txBody>
      </p:sp>
      <p:sp>
        <p:nvSpPr>
          <p:cNvPr id="21" name="Rectangle 20"/>
          <p:cNvSpPr/>
          <p:nvPr/>
        </p:nvSpPr>
        <p:spPr>
          <a:xfrm>
            <a:off x="6248400" y="2734270"/>
            <a:ext cx="2505301" cy="923330"/>
          </a:xfrm>
          <a:prstGeom prst="rect">
            <a:avLst/>
          </a:prstGeom>
          <a:solidFill>
            <a:schemeClr val="bg1">
              <a:alpha val="60000"/>
            </a:schemeClr>
          </a:solidFill>
        </p:spPr>
        <p:txBody>
          <a:bodyPr wrap="none">
            <a:spAutoFit/>
          </a:bodyPr>
          <a:lstStyle/>
          <a:p>
            <a:r>
              <a:rPr lang="en-US" b="1" i="1" u="sng" dirty="0"/>
              <a:t>The king of the north</a:t>
            </a:r>
          </a:p>
          <a:p>
            <a:r>
              <a:rPr lang="en-US" dirty="0"/>
              <a:t>Antiochus IV </a:t>
            </a:r>
            <a:r>
              <a:rPr lang="en-US" dirty="0" err="1"/>
              <a:t>Ephiphanes</a:t>
            </a:r>
            <a:endParaRPr lang="en-US" dirty="0"/>
          </a:p>
          <a:p>
            <a:r>
              <a:rPr lang="en-US" dirty="0"/>
              <a:t>(175-163 B.C.)</a:t>
            </a:r>
          </a:p>
        </p:txBody>
      </p:sp>
      <p:sp>
        <p:nvSpPr>
          <p:cNvPr id="13" name="Freeform 12"/>
          <p:cNvSpPr/>
          <p:nvPr/>
        </p:nvSpPr>
        <p:spPr>
          <a:xfrm>
            <a:off x="4876764" y="3713018"/>
            <a:ext cx="1787272" cy="1468582"/>
          </a:xfrm>
          <a:custGeom>
            <a:avLst/>
            <a:gdLst>
              <a:gd name="connsiteX0" fmla="*/ 1787272 w 1787272"/>
              <a:gd name="connsiteY0" fmla="*/ 0 h 1468582"/>
              <a:gd name="connsiteX1" fmla="*/ 1773418 w 1787272"/>
              <a:gd name="connsiteY1" fmla="*/ 96982 h 1468582"/>
              <a:gd name="connsiteX2" fmla="*/ 1704145 w 1787272"/>
              <a:gd name="connsiteY2" fmla="*/ 207818 h 1468582"/>
              <a:gd name="connsiteX3" fmla="*/ 1634872 w 1787272"/>
              <a:gd name="connsiteY3" fmla="*/ 304800 h 1468582"/>
              <a:gd name="connsiteX4" fmla="*/ 1593309 w 1787272"/>
              <a:gd name="connsiteY4" fmla="*/ 415637 h 1468582"/>
              <a:gd name="connsiteX5" fmla="*/ 1565600 w 1787272"/>
              <a:gd name="connsiteY5" fmla="*/ 498764 h 1468582"/>
              <a:gd name="connsiteX6" fmla="*/ 1537891 w 1787272"/>
              <a:gd name="connsiteY6" fmla="*/ 540327 h 1468582"/>
              <a:gd name="connsiteX7" fmla="*/ 1510181 w 1787272"/>
              <a:gd name="connsiteY7" fmla="*/ 623455 h 1468582"/>
              <a:gd name="connsiteX8" fmla="*/ 1440909 w 1787272"/>
              <a:gd name="connsiteY8" fmla="*/ 720437 h 1468582"/>
              <a:gd name="connsiteX9" fmla="*/ 1413200 w 1787272"/>
              <a:gd name="connsiteY9" fmla="*/ 762000 h 1468582"/>
              <a:gd name="connsiteX10" fmla="*/ 1288509 w 1787272"/>
              <a:gd name="connsiteY10" fmla="*/ 872837 h 1468582"/>
              <a:gd name="connsiteX11" fmla="*/ 1219236 w 1787272"/>
              <a:gd name="connsiteY11" fmla="*/ 983673 h 1468582"/>
              <a:gd name="connsiteX12" fmla="*/ 1136109 w 1787272"/>
              <a:gd name="connsiteY12" fmla="*/ 1080655 h 1468582"/>
              <a:gd name="connsiteX13" fmla="*/ 1066836 w 1787272"/>
              <a:gd name="connsiteY13" fmla="*/ 1094509 h 1468582"/>
              <a:gd name="connsiteX14" fmla="*/ 969854 w 1787272"/>
              <a:gd name="connsiteY14" fmla="*/ 1122218 h 1468582"/>
              <a:gd name="connsiteX15" fmla="*/ 748181 w 1787272"/>
              <a:gd name="connsiteY15" fmla="*/ 1149927 h 1468582"/>
              <a:gd name="connsiteX16" fmla="*/ 568072 w 1787272"/>
              <a:gd name="connsiteY16" fmla="*/ 1163782 h 1468582"/>
              <a:gd name="connsiteX17" fmla="*/ 512654 w 1787272"/>
              <a:gd name="connsiteY17" fmla="*/ 1177637 h 1468582"/>
              <a:gd name="connsiteX18" fmla="*/ 415672 w 1787272"/>
              <a:gd name="connsiteY18" fmla="*/ 1233055 h 1468582"/>
              <a:gd name="connsiteX19" fmla="*/ 263272 w 1787272"/>
              <a:gd name="connsiteY19" fmla="*/ 1246909 h 1468582"/>
              <a:gd name="connsiteX20" fmla="*/ 221709 w 1787272"/>
              <a:gd name="connsiteY20" fmla="*/ 1260764 h 1468582"/>
              <a:gd name="connsiteX21" fmla="*/ 194000 w 1787272"/>
              <a:gd name="connsiteY21" fmla="*/ 1302327 h 1468582"/>
              <a:gd name="connsiteX22" fmla="*/ 110872 w 1787272"/>
              <a:gd name="connsiteY22" fmla="*/ 1385455 h 1468582"/>
              <a:gd name="connsiteX23" fmla="*/ 83163 w 1787272"/>
              <a:gd name="connsiteY23" fmla="*/ 1427018 h 1468582"/>
              <a:gd name="connsiteX24" fmla="*/ 36 w 1787272"/>
              <a:gd name="connsiteY24" fmla="*/ 1468582 h 146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7272" h="1468582">
                <a:moveTo>
                  <a:pt x="1787272" y="0"/>
                </a:moveTo>
                <a:cubicBezTo>
                  <a:pt x="1782654" y="32327"/>
                  <a:pt x="1782010" y="65477"/>
                  <a:pt x="1773418" y="96982"/>
                </a:cubicBezTo>
                <a:cubicBezTo>
                  <a:pt x="1761930" y="139104"/>
                  <a:pt x="1728419" y="173834"/>
                  <a:pt x="1704145" y="207818"/>
                </a:cubicBezTo>
                <a:cubicBezTo>
                  <a:pt x="1602851" y="349630"/>
                  <a:pt x="1770709" y="123686"/>
                  <a:pt x="1634872" y="304800"/>
                </a:cubicBezTo>
                <a:cubicBezTo>
                  <a:pt x="1604878" y="424780"/>
                  <a:pt x="1641607" y="294892"/>
                  <a:pt x="1593309" y="415637"/>
                </a:cubicBezTo>
                <a:cubicBezTo>
                  <a:pt x="1582462" y="442756"/>
                  <a:pt x="1581802" y="474462"/>
                  <a:pt x="1565600" y="498764"/>
                </a:cubicBezTo>
                <a:cubicBezTo>
                  <a:pt x="1556364" y="512618"/>
                  <a:pt x="1544654" y="525111"/>
                  <a:pt x="1537891" y="540327"/>
                </a:cubicBezTo>
                <a:cubicBezTo>
                  <a:pt x="1526028" y="567018"/>
                  <a:pt x="1526383" y="599152"/>
                  <a:pt x="1510181" y="623455"/>
                </a:cubicBezTo>
                <a:cubicBezTo>
                  <a:pt x="1444880" y="721406"/>
                  <a:pt x="1526832" y="600144"/>
                  <a:pt x="1440909" y="720437"/>
                </a:cubicBezTo>
                <a:cubicBezTo>
                  <a:pt x="1431231" y="733986"/>
                  <a:pt x="1424974" y="750226"/>
                  <a:pt x="1413200" y="762000"/>
                </a:cubicBezTo>
                <a:cubicBezTo>
                  <a:pt x="1371799" y="803400"/>
                  <a:pt x="1317340" y="815176"/>
                  <a:pt x="1288509" y="872837"/>
                </a:cubicBezTo>
                <a:cubicBezTo>
                  <a:pt x="1245110" y="959635"/>
                  <a:pt x="1279188" y="899740"/>
                  <a:pt x="1219236" y="983673"/>
                </a:cubicBezTo>
                <a:cubicBezTo>
                  <a:pt x="1194578" y="1018194"/>
                  <a:pt x="1175779" y="1058617"/>
                  <a:pt x="1136109" y="1080655"/>
                </a:cubicBezTo>
                <a:cubicBezTo>
                  <a:pt x="1115524" y="1092091"/>
                  <a:pt x="1089681" y="1088798"/>
                  <a:pt x="1066836" y="1094509"/>
                </a:cubicBezTo>
                <a:cubicBezTo>
                  <a:pt x="1034219" y="1102663"/>
                  <a:pt x="1002614" y="1114658"/>
                  <a:pt x="969854" y="1122218"/>
                </a:cubicBezTo>
                <a:cubicBezTo>
                  <a:pt x="907538" y="1136599"/>
                  <a:pt x="804657" y="1145016"/>
                  <a:pt x="748181" y="1149927"/>
                </a:cubicBezTo>
                <a:cubicBezTo>
                  <a:pt x="688194" y="1155143"/>
                  <a:pt x="628108" y="1159164"/>
                  <a:pt x="568072" y="1163782"/>
                </a:cubicBezTo>
                <a:cubicBezTo>
                  <a:pt x="549599" y="1168400"/>
                  <a:pt x="530156" y="1170136"/>
                  <a:pt x="512654" y="1177637"/>
                </a:cubicBezTo>
                <a:cubicBezTo>
                  <a:pt x="467109" y="1197156"/>
                  <a:pt x="469607" y="1222268"/>
                  <a:pt x="415672" y="1233055"/>
                </a:cubicBezTo>
                <a:cubicBezTo>
                  <a:pt x="365653" y="1243059"/>
                  <a:pt x="314072" y="1242291"/>
                  <a:pt x="263272" y="1246909"/>
                </a:cubicBezTo>
                <a:cubicBezTo>
                  <a:pt x="249418" y="1251527"/>
                  <a:pt x="233113" y="1251641"/>
                  <a:pt x="221709" y="1260764"/>
                </a:cubicBezTo>
                <a:cubicBezTo>
                  <a:pt x="208707" y="1271166"/>
                  <a:pt x="205062" y="1289882"/>
                  <a:pt x="194000" y="1302327"/>
                </a:cubicBezTo>
                <a:cubicBezTo>
                  <a:pt x="167966" y="1331616"/>
                  <a:pt x="132609" y="1352850"/>
                  <a:pt x="110872" y="1385455"/>
                </a:cubicBezTo>
                <a:cubicBezTo>
                  <a:pt x="101636" y="1399309"/>
                  <a:pt x="97283" y="1418193"/>
                  <a:pt x="83163" y="1427018"/>
                </a:cubicBezTo>
                <a:cubicBezTo>
                  <a:pt x="-4345" y="1481710"/>
                  <a:pt x="36" y="1421483"/>
                  <a:pt x="36" y="1468582"/>
                </a:cubicBezTo>
              </a:path>
            </a:pathLst>
          </a:custGeom>
          <a:noFill/>
          <a:ln w="50800">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3" idx="23"/>
          </p:cNvCxnSpPr>
          <p:nvPr/>
        </p:nvCxnSpPr>
        <p:spPr>
          <a:xfrm flipH="1" flipV="1">
            <a:off x="4419564" y="4800601"/>
            <a:ext cx="540363" cy="339435"/>
          </a:xfrm>
          <a:prstGeom prst="straightConnector1">
            <a:avLst/>
          </a:prstGeom>
          <a:ln w="50800">
            <a:tailEnd type="triangle" w="med" len="lg"/>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618510" y="5195455"/>
            <a:ext cx="2549235" cy="369332"/>
          </a:xfrm>
          <a:prstGeom prst="rect">
            <a:avLst/>
          </a:prstGeom>
          <a:solidFill>
            <a:schemeClr val="bg1">
              <a:alpha val="60000"/>
            </a:schemeClr>
          </a:solidFill>
        </p:spPr>
        <p:txBody>
          <a:bodyPr wrap="square">
            <a:spAutoFit/>
          </a:bodyPr>
          <a:lstStyle/>
          <a:p>
            <a:r>
              <a:rPr lang="en-US" dirty="0"/>
              <a:t>Ptolemy VIII </a:t>
            </a:r>
            <a:r>
              <a:rPr lang="en-US" dirty="0" err="1"/>
              <a:t>Euergetes</a:t>
            </a:r>
            <a:endParaRPr lang="en-US" dirty="0"/>
          </a:p>
        </p:txBody>
      </p:sp>
      <p:sp>
        <p:nvSpPr>
          <p:cNvPr id="10" name="Rectangle 9"/>
          <p:cNvSpPr/>
          <p:nvPr/>
        </p:nvSpPr>
        <p:spPr>
          <a:xfrm>
            <a:off x="-1" y="0"/>
            <a:ext cx="4038601" cy="3693319"/>
          </a:xfrm>
          <a:prstGeom prst="rect">
            <a:avLst/>
          </a:prstGeom>
          <a:solidFill>
            <a:srgbClr val="FFFF00"/>
          </a:solidFill>
          <a:ln>
            <a:solidFill>
              <a:schemeClr val="tx1"/>
            </a:solidFill>
          </a:ln>
        </p:spPr>
        <p:txBody>
          <a:bodyPr wrap="square">
            <a:spAutoFit/>
          </a:bodyPr>
          <a:lstStyle/>
          <a:p>
            <a:r>
              <a:rPr lang="en-US" baseline="30000" dirty="0"/>
              <a:t>22 </a:t>
            </a:r>
            <a:r>
              <a:rPr lang="en-US" dirty="0"/>
              <a:t>The overflowing forces will be flooded away before him and shattered, and also the prince of the covenant. </a:t>
            </a:r>
            <a:r>
              <a:rPr lang="en-US" baseline="30000" dirty="0"/>
              <a:t>23 </a:t>
            </a:r>
            <a:r>
              <a:rPr lang="en-US" dirty="0"/>
              <a:t>After an alliance is made with him he will practice deception, and he will go up and gain power with a small force of people. </a:t>
            </a:r>
            <a:r>
              <a:rPr lang="en-US" baseline="30000" dirty="0"/>
              <a:t>24 </a:t>
            </a:r>
            <a:r>
              <a:rPr lang="en-US" dirty="0"/>
              <a:t>In a time of tranquility he will enter the richest parts of the realm, and he will accomplish what his fathers never did, nor his ancestors; he will distribute plunder, booty and possessions among them, and he will devise his schemes against strongholds, but only for a time.</a:t>
            </a:r>
          </a:p>
        </p:txBody>
      </p:sp>
      <p:sp>
        <p:nvSpPr>
          <p:cNvPr id="11" name="Rectangle 10"/>
          <p:cNvSpPr/>
          <p:nvPr/>
        </p:nvSpPr>
        <p:spPr>
          <a:xfrm>
            <a:off x="0" y="2610683"/>
            <a:ext cx="3048000" cy="2031325"/>
          </a:xfrm>
          <a:prstGeom prst="rect">
            <a:avLst/>
          </a:prstGeom>
          <a:solidFill>
            <a:srgbClr val="FFFF00"/>
          </a:solidFill>
          <a:ln>
            <a:solidFill>
              <a:schemeClr val="tx1"/>
            </a:solidFill>
          </a:ln>
        </p:spPr>
        <p:txBody>
          <a:bodyPr wrap="square">
            <a:spAutoFit/>
          </a:bodyPr>
          <a:lstStyle/>
          <a:p>
            <a:r>
              <a:rPr lang="en-US" dirty="0"/>
              <a:t>11:21 In his place a despicable person will arise, on whom the honor of kingship has not been conferred, but he will come in a time of tranquility and seize the kingdom by intrigue. </a:t>
            </a:r>
          </a:p>
        </p:txBody>
      </p:sp>
    </p:spTree>
    <p:extLst>
      <p:ext uri="{BB962C8B-B14F-4D97-AF65-F5344CB8AC3E}">
        <p14:creationId xmlns:p14="http://schemas.microsoft.com/office/powerpoint/2010/main" val="356399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par>
                                <p:cTn id="14" presetID="50" presetClass="path" presetSubtype="0" accel="50000" decel="50000" fill="hold" grpId="0" nodeType="withEffect">
                                  <p:stCondLst>
                                    <p:cond delay="0"/>
                                  </p:stCondLst>
                                  <p:childTnLst>
                                    <p:animMotion origin="layout" path="M 0.00469 0.0007 L 0.00469 0.16736 C 0.00469 0.24213 -0.04705 0.33403 -0.08906 0.33403 L -0.18281 0.33403 " pathEditMode="relative" rAng="5400000" ptsTypes="FfFF">
                                      <p:cBhvr>
                                        <p:cTn id="15" dur="2000" fill="hold"/>
                                        <p:tgtEl>
                                          <p:spTgt spid="21"/>
                                        </p:tgtEl>
                                        <p:attrNameLst>
                                          <p:attrName>ppt_x</p:attrName>
                                          <p:attrName>ppt_y</p:attrName>
                                        </p:attrNameLst>
                                      </p:cBhvr>
                                      <p:rCtr x="-9375" y="16667"/>
                                    </p:animMotion>
                                  </p:childTnLst>
                                </p:cTn>
                              </p:par>
                              <p:par>
                                <p:cTn id="16" presetID="42" presetClass="path" presetSubtype="0" accel="50000" decel="50000" fill="hold" grpId="0" nodeType="withEffect">
                                  <p:stCondLst>
                                    <p:cond delay="0"/>
                                  </p:stCondLst>
                                  <p:childTnLst>
                                    <p:animMotion origin="layout" path="M -3.61111E-6 -3.33333E-6 L -0.09392 -0.08819 " pathEditMode="relative" rAng="0" ptsTypes="AA">
                                      <p:cBhvr>
                                        <p:cTn id="17" dur="2000" fill="hold"/>
                                        <p:tgtEl>
                                          <p:spTgt spid="9"/>
                                        </p:tgtEl>
                                        <p:attrNameLst>
                                          <p:attrName>ppt_x</p:attrName>
                                          <p:attrName>ppt_y</p:attrName>
                                        </p:attrNameLst>
                                      </p:cBhvr>
                                      <p:rCtr x="-4705" y="-4421"/>
                                    </p:animMotion>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43" presetClass="path" presetSubtype="0" accel="50000" decel="50000" fill="hold" grpId="1" nodeType="clickEffect">
                                  <p:stCondLst>
                                    <p:cond delay="0"/>
                                  </p:stCondLst>
                                  <p:childTnLst>
                                    <p:animMotion origin="layout" path="M -0.18281 0.33403 L -0.08906 0.33403 C -0.04739 0.33403 0.00469 0.2419 0.00469 0.16736 L 0.00469 0.0007 " pathEditMode="relative" rAng="0" ptsTypes="FfFF">
                                      <p:cBhvr>
                                        <p:cTn id="25" dur="2000" fill="hold"/>
                                        <p:tgtEl>
                                          <p:spTgt spid="21"/>
                                        </p:tgtEl>
                                        <p:attrNameLst>
                                          <p:attrName>ppt_x</p:attrName>
                                          <p:attrName>ppt_y</p:attrName>
                                        </p:attrNameLst>
                                      </p:cBhvr>
                                      <p:rCtr x="9375" y="-16667"/>
                                    </p:animMotion>
                                  </p:childTnLst>
                                </p:cTn>
                              </p:par>
                              <p:par>
                                <p:cTn id="26" presetID="1" presetClass="exit" presetSubtype="0" fill="hold" grpId="1" nodeType="withEffect">
                                  <p:stCondLst>
                                    <p:cond delay="0"/>
                                  </p:stCondLst>
                                  <p:childTnLst>
                                    <p:set>
                                      <p:cBhvr>
                                        <p:cTn id="27" dur="1" fill="hold">
                                          <p:stCondLst>
                                            <p:cond delay="0"/>
                                          </p:stCondLst>
                                        </p:cTn>
                                        <p:tgtEl>
                                          <p:spTgt spid="13"/>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animBg="1"/>
      <p:bldP spid="21" grpId="1" animBg="1"/>
      <p:bldP spid="13" grpId="0" animBg="1"/>
      <p:bldP spid="13" grpId="1" animBg="1"/>
      <p:bldP spid="19" grpId="0" animBg="1"/>
      <p:bldP spid="10"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98" t="8929" r="9754" b="8333"/>
          <a:stretch/>
        </p:blipFill>
        <p:spPr bwMode="auto">
          <a:xfrm>
            <a:off x="1" y="975889"/>
            <a:ext cx="9143999" cy="515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632365" y="4267200"/>
            <a:ext cx="2549235" cy="923330"/>
          </a:xfrm>
          <a:prstGeom prst="rect">
            <a:avLst/>
          </a:prstGeom>
          <a:solidFill>
            <a:schemeClr val="bg1">
              <a:alpha val="60000"/>
            </a:schemeClr>
          </a:solidFill>
        </p:spPr>
        <p:txBody>
          <a:bodyPr wrap="square">
            <a:spAutoFit/>
          </a:bodyPr>
          <a:lstStyle/>
          <a:p>
            <a:r>
              <a:rPr lang="en-US" b="1" u="sng" dirty="0"/>
              <a:t>The </a:t>
            </a:r>
            <a:r>
              <a:rPr lang="en-US" b="1" i="1" u="sng" dirty="0"/>
              <a:t>king of the south</a:t>
            </a:r>
          </a:p>
          <a:p>
            <a:r>
              <a:rPr lang="en-US" dirty="0"/>
              <a:t>Ptolemy VI </a:t>
            </a:r>
            <a:r>
              <a:rPr lang="en-US" dirty="0" err="1"/>
              <a:t>Philometor</a:t>
            </a:r>
            <a:endParaRPr lang="en-US" dirty="0"/>
          </a:p>
          <a:p>
            <a:r>
              <a:rPr lang="en-US" dirty="0"/>
              <a:t>(176-145 B.C.)</a:t>
            </a:r>
          </a:p>
        </p:txBody>
      </p:sp>
      <p:sp>
        <p:nvSpPr>
          <p:cNvPr id="19" name="Rectangle 18"/>
          <p:cNvSpPr/>
          <p:nvPr/>
        </p:nvSpPr>
        <p:spPr>
          <a:xfrm>
            <a:off x="2618510" y="5195455"/>
            <a:ext cx="2549235" cy="369332"/>
          </a:xfrm>
          <a:prstGeom prst="rect">
            <a:avLst/>
          </a:prstGeom>
          <a:solidFill>
            <a:schemeClr val="bg1">
              <a:alpha val="60000"/>
            </a:schemeClr>
          </a:solidFill>
        </p:spPr>
        <p:txBody>
          <a:bodyPr wrap="square">
            <a:spAutoFit/>
          </a:bodyPr>
          <a:lstStyle/>
          <a:p>
            <a:r>
              <a:rPr lang="en-US" dirty="0"/>
              <a:t>Ptolemy VIII </a:t>
            </a:r>
            <a:r>
              <a:rPr lang="en-US" dirty="0" err="1"/>
              <a:t>Euergetes</a:t>
            </a:r>
            <a:endParaRPr lang="en-US" dirty="0"/>
          </a:p>
        </p:txBody>
      </p:sp>
      <p:sp>
        <p:nvSpPr>
          <p:cNvPr id="8" name="Rectangle 7"/>
          <p:cNvSpPr/>
          <p:nvPr/>
        </p:nvSpPr>
        <p:spPr>
          <a:xfrm>
            <a:off x="0" y="0"/>
            <a:ext cx="6629400" cy="3785652"/>
          </a:xfrm>
          <a:prstGeom prst="rect">
            <a:avLst/>
          </a:prstGeom>
          <a:solidFill>
            <a:schemeClr val="bg1">
              <a:alpha val="75000"/>
            </a:schemeClr>
          </a:solidFill>
        </p:spPr>
        <p:txBody>
          <a:bodyPr wrap="square">
            <a:spAutoFit/>
          </a:bodyPr>
          <a:lstStyle/>
          <a:p>
            <a:r>
              <a:rPr lang="en-US" sz="2000" b="1" i="1" u="sng" dirty="0"/>
              <a:t>LIVY</a:t>
            </a:r>
            <a:r>
              <a:rPr lang="en-US" sz="2000" b="1" dirty="0"/>
              <a:t>:</a:t>
            </a:r>
          </a:p>
          <a:p>
            <a:r>
              <a:rPr lang="en-US" sz="2000" b="1" dirty="0"/>
              <a:t>After crossing the river at Eleusis, about four miles from Alexandria, he was met by the Roman commissioners, to whom he gave a friendly greeting and held out his hand to </a:t>
            </a:r>
            <a:r>
              <a:rPr lang="en-US" sz="2000" b="1" dirty="0" err="1"/>
              <a:t>Popilius</a:t>
            </a:r>
            <a:r>
              <a:rPr lang="en-US" sz="2000" b="1" dirty="0"/>
              <a:t>. </a:t>
            </a:r>
            <a:r>
              <a:rPr lang="en-US" sz="2000" b="1" dirty="0" err="1"/>
              <a:t>Popilius</a:t>
            </a:r>
            <a:r>
              <a:rPr lang="en-US" sz="2000" b="1" dirty="0"/>
              <a:t>, however, placed in his hand the tablets on which was written the decree of the senate and told him first of all to read that. After reading it through he said he would call his friends into council and consider what he ought to do. </a:t>
            </a:r>
            <a:r>
              <a:rPr lang="en-US" sz="2000" b="1" dirty="0" err="1"/>
              <a:t>Popilius</a:t>
            </a:r>
            <a:r>
              <a:rPr lang="en-US" sz="2000" b="1" dirty="0"/>
              <a:t>, stern and imperious as ever, drew a circle round the king with the stick he was carrying and said,</a:t>
            </a:r>
          </a:p>
          <a:p>
            <a:r>
              <a:rPr lang="en-US" sz="2000" b="1" dirty="0"/>
              <a:t>"Before you step out of that circle give me a reply to lay before the senate."</a:t>
            </a:r>
            <a:endParaRPr lang="en-US" sz="2000" b="1" dirty="0">
              <a:effectLst>
                <a:outerShdw blurRad="38100" dist="38100" dir="2700000" algn="tl">
                  <a:srgbClr val="000000">
                    <a:alpha val="43137"/>
                  </a:srgbClr>
                </a:outerShdw>
              </a:effectLst>
            </a:endParaRPr>
          </a:p>
        </p:txBody>
      </p:sp>
      <p:sp>
        <p:nvSpPr>
          <p:cNvPr id="21" name="Rectangle 20"/>
          <p:cNvSpPr/>
          <p:nvPr/>
        </p:nvSpPr>
        <p:spPr>
          <a:xfrm>
            <a:off x="6248400" y="2734270"/>
            <a:ext cx="2505301" cy="923330"/>
          </a:xfrm>
          <a:prstGeom prst="rect">
            <a:avLst/>
          </a:prstGeom>
          <a:solidFill>
            <a:schemeClr val="bg1">
              <a:alpha val="60000"/>
            </a:schemeClr>
          </a:solidFill>
        </p:spPr>
        <p:txBody>
          <a:bodyPr wrap="none">
            <a:spAutoFit/>
          </a:bodyPr>
          <a:lstStyle/>
          <a:p>
            <a:r>
              <a:rPr lang="en-US" b="1" i="1" u="sng" dirty="0"/>
              <a:t>The king of the north</a:t>
            </a:r>
          </a:p>
          <a:p>
            <a:r>
              <a:rPr lang="en-US" dirty="0"/>
              <a:t>Antiochus IV </a:t>
            </a:r>
            <a:r>
              <a:rPr lang="en-US" dirty="0" err="1"/>
              <a:t>Ephiphanes</a:t>
            </a:r>
            <a:endParaRPr lang="en-US" dirty="0"/>
          </a:p>
          <a:p>
            <a:r>
              <a:rPr lang="en-US" dirty="0"/>
              <a:t>(175-163 B.C.)</a:t>
            </a:r>
          </a:p>
        </p:txBody>
      </p:sp>
      <p:sp>
        <p:nvSpPr>
          <p:cNvPr id="2" name="Rectangle 1"/>
          <p:cNvSpPr/>
          <p:nvPr/>
        </p:nvSpPr>
        <p:spPr>
          <a:xfrm>
            <a:off x="4114800" y="4872335"/>
            <a:ext cx="1188018" cy="461665"/>
          </a:xfrm>
          <a:prstGeom prst="rect">
            <a:avLst/>
          </a:prstGeom>
          <a:solidFill>
            <a:srgbClr val="7030A0"/>
          </a:solidFill>
        </p:spPr>
        <p:txBody>
          <a:bodyPr wrap="none">
            <a:spAutoFit/>
          </a:bodyPr>
          <a:lstStyle/>
          <a:p>
            <a:r>
              <a:rPr lang="en-US" sz="2400" b="1" dirty="0" err="1">
                <a:solidFill>
                  <a:schemeClr val="bg1"/>
                </a:solidFill>
                <a:effectLst>
                  <a:outerShdw blurRad="38100" dist="38100" dir="2700000" algn="tl">
                    <a:srgbClr val="000000">
                      <a:alpha val="43137"/>
                    </a:srgbClr>
                  </a:outerShdw>
                </a:effectLst>
              </a:rPr>
              <a:t>Popilius</a:t>
            </a:r>
            <a:endParaRPr lang="en-US" sz="2400" dirty="0">
              <a:solidFill>
                <a:schemeClr val="bg1"/>
              </a:solidFill>
              <a:effectLst>
                <a:outerShdw blurRad="38100" dist="38100" dir="2700000" algn="tl">
                  <a:srgbClr val="000000">
                    <a:alpha val="43137"/>
                  </a:srgbClr>
                </a:outerShdw>
              </a:effectLst>
            </a:endParaRPr>
          </a:p>
        </p:txBody>
      </p:sp>
      <p:sp>
        <p:nvSpPr>
          <p:cNvPr id="10" name="Rectangle 9"/>
          <p:cNvSpPr/>
          <p:nvPr/>
        </p:nvSpPr>
        <p:spPr>
          <a:xfrm>
            <a:off x="0" y="0"/>
            <a:ext cx="5029200" cy="2308324"/>
          </a:xfrm>
          <a:prstGeom prst="rect">
            <a:avLst/>
          </a:prstGeom>
          <a:solidFill>
            <a:srgbClr val="FFFF00"/>
          </a:solidFill>
          <a:ln>
            <a:solidFill>
              <a:schemeClr val="tx1"/>
            </a:solidFill>
          </a:ln>
        </p:spPr>
        <p:txBody>
          <a:bodyPr wrap="square">
            <a:spAutoFit/>
          </a:bodyPr>
          <a:lstStyle/>
          <a:p>
            <a:r>
              <a:rPr lang="en-US" baseline="30000" dirty="0"/>
              <a:t>29 </a:t>
            </a:r>
            <a:r>
              <a:rPr lang="en-US" dirty="0"/>
              <a:t>“At the appointed time he will return and come into the South, but this last time it will not turn out the way it did before. </a:t>
            </a:r>
            <a:r>
              <a:rPr lang="en-US" baseline="30000" dirty="0"/>
              <a:t>30 </a:t>
            </a:r>
            <a:r>
              <a:rPr lang="en-US" dirty="0"/>
              <a:t>For ships of </a:t>
            </a:r>
            <a:r>
              <a:rPr lang="en-US" dirty="0" err="1"/>
              <a:t>Kittim</a:t>
            </a:r>
            <a:r>
              <a:rPr lang="en-US" dirty="0"/>
              <a:t> will come against him; therefore he will be disheartened and will return and become enraged at the holy covenant and take action; so he will come back and show regard for those who forsake the holy covenant. </a:t>
            </a:r>
          </a:p>
        </p:txBody>
      </p:sp>
    </p:spTree>
    <p:extLst>
      <p:ext uri="{BB962C8B-B14F-4D97-AF65-F5344CB8AC3E}">
        <p14:creationId xmlns:p14="http://schemas.microsoft.com/office/powerpoint/2010/main" val="118858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00469 0.0007 L 0.00469 0.16736 C 0.00469 0.24213 -0.04705 0.33403 -0.08906 0.33403 L -0.18281 0.33403 " pathEditMode="relative" rAng="5400000" ptsTypes="FfFF">
                                      <p:cBhvr>
                                        <p:cTn id="6" dur="2000" fill="hold"/>
                                        <p:tgtEl>
                                          <p:spTgt spid="21"/>
                                        </p:tgtEl>
                                        <p:attrNameLst>
                                          <p:attrName>ppt_x</p:attrName>
                                          <p:attrName>ppt_y</p:attrName>
                                        </p:attrNameLst>
                                      </p:cBhvr>
                                      <p:rCtr x="-9375" y="16667"/>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par>
                          <p:cTn id="11" fill="hold">
                            <p:stCondLst>
                              <p:cond delay="0"/>
                            </p:stCondLst>
                            <p:childTnLst>
                              <p:par>
                                <p:cTn id="12" presetID="2" presetClass="entr" presetSubtype="9"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2000" fill="hold"/>
                                        <p:tgtEl>
                                          <p:spTgt spid="2"/>
                                        </p:tgtEl>
                                        <p:attrNameLst>
                                          <p:attrName>ppt_x</p:attrName>
                                        </p:attrNameLst>
                                      </p:cBhvr>
                                      <p:tavLst>
                                        <p:tav tm="0">
                                          <p:val>
                                            <p:strVal val="0-#ppt_w/2"/>
                                          </p:val>
                                        </p:tav>
                                        <p:tav tm="100000">
                                          <p:val>
                                            <p:strVal val="#ppt_x"/>
                                          </p:val>
                                        </p:tav>
                                      </p:tavLst>
                                    </p:anim>
                                    <p:anim calcmode="lin" valueType="num">
                                      <p:cBhvr additive="base">
                                        <p:cTn id="15"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bg/>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3" presetClass="path" presetSubtype="0" accel="50000" decel="50000" fill="hold" grpId="1" nodeType="clickEffect">
                                  <p:stCondLst>
                                    <p:cond delay="0"/>
                                  </p:stCondLst>
                                  <p:childTnLst>
                                    <p:animMotion origin="layout" path="M -0.18281 0.33403 L -0.08906 0.33403 C -0.04739 0.33403 0.00469 0.2419 0.00469 0.16736 L 0.00469 0.0007 " pathEditMode="relative" rAng="0" ptsTypes="FfFF">
                                      <p:cBhvr>
                                        <p:cTn id="31" dur="2000" fill="hold"/>
                                        <p:tgtEl>
                                          <p:spTgt spid="21"/>
                                        </p:tgtEl>
                                        <p:attrNameLst>
                                          <p:attrName>ppt_x</p:attrName>
                                          <p:attrName>ppt_y</p:attrName>
                                        </p:attrNameLst>
                                      </p:cBhvr>
                                      <p:rCtr x="9375" y="-16667"/>
                                    </p:animMotion>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2"/>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8">
                                            <p:txEl>
                                              <p:pRg st="0" end="0"/>
                                            </p:txEl>
                                          </p:spTgt>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8">
                                            <p:txEl>
                                              <p:pRg st="1" end="1"/>
                                            </p:txEl>
                                          </p:spTgt>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8">
                                            <p:txEl>
                                              <p:pRg st="2" end="2"/>
                                            </p:txEl>
                                          </p:spTgt>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8">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8" grpId="1" build="allAtOnce" animBg="1"/>
      <p:bldP spid="21" grpId="0" animBg="1"/>
      <p:bldP spid="21" grpId="1" animBg="1"/>
      <p:bldP spid="2" grpId="0" animBg="1"/>
      <p:bldP spid="2" grpId="1"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Workdirs\wp\Class\timeline.bmp"/>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r="4529"/>
          <a:stretch/>
        </p:blipFill>
        <p:spPr bwMode="auto">
          <a:xfrm>
            <a:off x="228600" y="1524000"/>
            <a:ext cx="8835571" cy="2286000"/>
          </a:xfrm>
          <a:prstGeom prst="rect">
            <a:avLst/>
          </a:prstGeom>
          <a:noFill/>
          <a:extLst>
            <a:ext uri="{909E8E84-426E-40DD-AFC4-6F175D3DCCD1}">
              <a14:hiddenFill xmlns:a14="http://schemas.microsoft.com/office/drawing/2010/main">
                <a:solidFill>
                  <a:srgbClr val="FFFFFF"/>
                </a:solidFill>
              </a14:hiddenFill>
            </a:ext>
          </a:extLst>
        </p:spPr>
      </p:pic>
      <p:sp>
        <p:nvSpPr>
          <p:cNvPr id="3075" name="Line 3"/>
          <p:cNvSpPr>
            <a:spLocks noChangeShapeType="1"/>
          </p:cNvSpPr>
          <p:nvPr/>
        </p:nvSpPr>
        <p:spPr bwMode="auto">
          <a:xfrm flipV="1">
            <a:off x="4953000" y="3505200"/>
            <a:ext cx="76200" cy="381000"/>
          </a:xfrm>
          <a:prstGeom prst="line">
            <a:avLst/>
          </a:prstGeom>
          <a:noFill/>
          <a:ln w="1587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ectangle 1"/>
          <p:cNvSpPr/>
          <p:nvPr/>
        </p:nvSpPr>
        <p:spPr>
          <a:xfrm>
            <a:off x="3984696" y="3733800"/>
            <a:ext cx="127310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Daniel</a:t>
            </a:r>
          </a:p>
        </p:txBody>
      </p:sp>
      <p:sp>
        <p:nvSpPr>
          <p:cNvPr id="7" name="Rounded Rectangle 6"/>
          <p:cNvSpPr/>
          <p:nvPr/>
        </p:nvSpPr>
        <p:spPr>
          <a:xfrm>
            <a:off x="8363205" y="1066800"/>
            <a:ext cx="1085595" cy="2590800"/>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00200" y="1153180"/>
            <a:ext cx="2749278" cy="523220"/>
          </a:xfrm>
          <a:prstGeom prst="rect">
            <a:avLst/>
          </a:prstGeom>
          <a:noFill/>
        </p:spPr>
        <p:txBody>
          <a:bodyPr wrap="none" lIns="91440" tIns="45720" rIns="91440" bIns="45720">
            <a:spAutoFit/>
          </a:bodyPr>
          <a:lstStyle/>
          <a:p>
            <a:pPr algn="ctr"/>
            <a:r>
              <a:rPr lang="en-U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OT books written</a:t>
            </a:r>
          </a:p>
        </p:txBody>
      </p:sp>
      <p:sp>
        <p:nvSpPr>
          <p:cNvPr id="9" name="Rectangle 8"/>
          <p:cNvSpPr/>
          <p:nvPr/>
        </p:nvSpPr>
        <p:spPr>
          <a:xfrm>
            <a:off x="8467957" y="1066800"/>
            <a:ext cx="599843" cy="523220"/>
          </a:xfrm>
          <a:prstGeom prst="rect">
            <a:avLst/>
          </a:prstGeom>
          <a:noFill/>
        </p:spPr>
        <p:txBody>
          <a:bodyPr wrap="none" lIns="91440" tIns="45720" rIns="91440" bIns="45720">
            <a:spAutoFit/>
          </a:bodyPr>
          <a:lstStyle/>
          <a:p>
            <a:pPr algn="ct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N</a:t>
            </a:r>
            <a:r>
              <a:rPr lang="en-U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T</a:t>
            </a:r>
          </a:p>
        </p:txBody>
      </p:sp>
      <p:sp>
        <p:nvSpPr>
          <p:cNvPr id="12" name="Curved Down Arrow 11"/>
          <p:cNvSpPr/>
          <p:nvPr/>
        </p:nvSpPr>
        <p:spPr>
          <a:xfrm flipH="1">
            <a:off x="8037721" y="685800"/>
            <a:ext cx="572879" cy="381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ounded Rectangle 12"/>
          <p:cNvSpPr/>
          <p:nvPr/>
        </p:nvSpPr>
        <p:spPr>
          <a:xfrm>
            <a:off x="7543800" y="1076980"/>
            <a:ext cx="819405" cy="2580620"/>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04800" y="1066800"/>
            <a:ext cx="5635761" cy="2590800"/>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8895554">
            <a:off x="4202940" y="588414"/>
            <a:ext cx="2576090" cy="646331"/>
          </a:xfrm>
          <a:prstGeom prst="rect">
            <a:avLst/>
          </a:prstGeom>
          <a:noFill/>
        </p:spPr>
        <p:txBody>
          <a:bodyPr wrap="none" lIns="91440" tIns="45720" rIns="91440" bIns="45720">
            <a:spAutoFit/>
          </a:bodyPr>
          <a:lstStyle/>
          <a:p>
            <a:pPr algn="ctr"/>
            <a:r>
              <a:rPr lang="en-US" sz="3600" b="1" cap="none" spc="0"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Medo</a:t>
            </a:r>
            <a:r>
              <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Persia</a:t>
            </a:r>
          </a:p>
        </p:txBody>
      </p:sp>
      <p:sp>
        <p:nvSpPr>
          <p:cNvPr id="19" name="Rectangle 18"/>
          <p:cNvSpPr/>
          <p:nvPr/>
        </p:nvSpPr>
        <p:spPr>
          <a:xfrm>
            <a:off x="3994486" y="-51375"/>
            <a:ext cx="178285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Daniel 11</a:t>
            </a:r>
          </a:p>
        </p:txBody>
      </p:sp>
      <p:sp>
        <p:nvSpPr>
          <p:cNvPr id="6" name="Rectangle 5"/>
          <p:cNvSpPr/>
          <p:nvPr/>
        </p:nvSpPr>
        <p:spPr>
          <a:xfrm>
            <a:off x="4114800" y="4151055"/>
            <a:ext cx="2362200" cy="2554545"/>
          </a:xfrm>
          <a:prstGeom prst="rect">
            <a:avLst/>
          </a:prstGeom>
        </p:spPr>
        <p:txBody>
          <a:bodyPr wrap="square">
            <a:spAutoFit/>
          </a:bodyPr>
          <a:lstStyle/>
          <a:p>
            <a:r>
              <a:rPr lang="en-US" sz="2000" i="1" baseline="30000" dirty="0"/>
              <a:t>14 </a:t>
            </a:r>
            <a:r>
              <a:rPr lang="en-US" sz="2000" i="1" dirty="0"/>
              <a:t>“Now I have come to give you an understanding of what will happen to your people in the latter days, for the vision pertains to the days yet future.”</a:t>
            </a:r>
          </a:p>
        </p:txBody>
      </p:sp>
      <p:sp>
        <p:nvSpPr>
          <p:cNvPr id="17" name="Curved Down Arrow 16"/>
          <p:cNvSpPr/>
          <p:nvPr/>
        </p:nvSpPr>
        <p:spPr>
          <a:xfrm>
            <a:off x="4840078" y="1524000"/>
            <a:ext cx="1789322" cy="838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p:cNvSpPr/>
          <p:nvPr/>
        </p:nvSpPr>
        <p:spPr>
          <a:xfrm rot="18980665">
            <a:off x="5360168" y="833276"/>
            <a:ext cx="1567672"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Greece</a:t>
            </a:r>
          </a:p>
        </p:txBody>
      </p:sp>
      <p:sp>
        <p:nvSpPr>
          <p:cNvPr id="16" name="Rectangle 15"/>
          <p:cNvSpPr/>
          <p:nvPr/>
        </p:nvSpPr>
        <p:spPr>
          <a:xfrm>
            <a:off x="5257800" y="1836003"/>
            <a:ext cx="2362200" cy="830997"/>
          </a:xfrm>
          <a:prstGeom prst="rect">
            <a:avLst/>
          </a:prstGeom>
        </p:spPr>
        <p:txBody>
          <a:bodyPr wrap="square">
            <a:spAutoFit/>
          </a:bodyPr>
          <a:lstStyle/>
          <a:p>
            <a:pPr algn="ctr"/>
            <a:r>
              <a:rPr lang="en-US" sz="2400" b="1" i="1" dirty="0">
                <a:effectLst>
                  <a:outerShdw blurRad="38100" dist="38100" dir="2700000" algn="tl">
                    <a:srgbClr val="000000">
                      <a:alpha val="43137"/>
                    </a:srgbClr>
                  </a:outerShdw>
                </a:effectLst>
              </a:rPr>
              <a:t>In considerable detail</a:t>
            </a:r>
          </a:p>
        </p:txBody>
      </p:sp>
    </p:spTree>
    <p:extLst>
      <p:ext uri="{BB962C8B-B14F-4D97-AF65-F5344CB8AC3E}">
        <p14:creationId xmlns:p14="http://schemas.microsoft.com/office/powerpoint/2010/main" val="939311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Workdirs\wp\Class\timeline.bmp"/>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r="4529"/>
          <a:stretch/>
        </p:blipFill>
        <p:spPr bwMode="auto">
          <a:xfrm>
            <a:off x="228600" y="1524000"/>
            <a:ext cx="8835571" cy="2286000"/>
          </a:xfrm>
          <a:prstGeom prst="rect">
            <a:avLst/>
          </a:prstGeom>
          <a:noFill/>
          <a:extLst>
            <a:ext uri="{909E8E84-426E-40DD-AFC4-6F175D3DCCD1}">
              <a14:hiddenFill xmlns:a14="http://schemas.microsoft.com/office/drawing/2010/main">
                <a:solidFill>
                  <a:srgbClr val="FFFFFF"/>
                </a:solidFill>
              </a14:hiddenFill>
            </a:ext>
          </a:extLst>
        </p:spPr>
      </p:pic>
      <p:sp>
        <p:nvSpPr>
          <p:cNvPr id="3075" name="Line 3"/>
          <p:cNvSpPr>
            <a:spLocks noChangeShapeType="1"/>
          </p:cNvSpPr>
          <p:nvPr/>
        </p:nvSpPr>
        <p:spPr bwMode="auto">
          <a:xfrm flipV="1">
            <a:off x="4448595" y="3505200"/>
            <a:ext cx="152400" cy="762000"/>
          </a:xfrm>
          <a:prstGeom prst="line">
            <a:avLst/>
          </a:prstGeom>
          <a:noFill/>
          <a:ln w="1587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 name="Oval 4"/>
          <p:cNvSpPr>
            <a:spLocks noChangeArrowheads="1"/>
          </p:cNvSpPr>
          <p:nvPr/>
        </p:nvSpPr>
        <p:spPr bwMode="auto">
          <a:xfrm>
            <a:off x="4419600" y="2371130"/>
            <a:ext cx="656806" cy="136267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ectangle 1"/>
          <p:cNvSpPr/>
          <p:nvPr/>
        </p:nvSpPr>
        <p:spPr>
          <a:xfrm>
            <a:off x="3679896" y="4139625"/>
            <a:ext cx="127310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Daniel</a:t>
            </a:r>
          </a:p>
        </p:txBody>
      </p:sp>
      <p:sp>
        <p:nvSpPr>
          <p:cNvPr id="7" name="Rounded Rectangle 6"/>
          <p:cNvSpPr/>
          <p:nvPr/>
        </p:nvSpPr>
        <p:spPr>
          <a:xfrm>
            <a:off x="8363205" y="1066800"/>
            <a:ext cx="1085595" cy="2590800"/>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00200" y="1153180"/>
            <a:ext cx="2749278" cy="523220"/>
          </a:xfrm>
          <a:prstGeom prst="rect">
            <a:avLst/>
          </a:prstGeom>
          <a:noFill/>
        </p:spPr>
        <p:txBody>
          <a:bodyPr wrap="none" lIns="91440" tIns="45720" rIns="91440" bIns="45720">
            <a:spAutoFit/>
          </a:bodyPr>
          <a:lstStyle/>
          <a:p>
            <a:pPr algn="ctr"/>
            <a:r>
              <a:rPr lang="en-U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OT books written</a:t>
            </a:r>
          </a:p>
        </p:txBody>
      </p:sp>
      <p:sp>
        <p:nvSpPr>
          <p:cNvPr id="9" name="Rectangle 8"/>
          <p:cNvSpPr/>
          <p:nvPr/>
        </p:nvSpPr>
        <p:spPr>
          <a:xfrm>
            <a:off x="8467957" y="1066800"/>
            <a:ext cx="599843" cy="523220"/>
          </a:xfrm>
          <a:prstGeom prst="rect">
            <a:avLst/>
          </a:prstGeom>
          <a:noFill/>
        </p:spPr>
        <p:txBody>
          <a:bodyPr wrap="none" lIns="91440" tIns="45720" rIns="91440" bIns="45720">
            <a:spAutoFit/>
          </a:bodyPr>
          <a:lstStyle/>
          <a:p>
            <a:pPr algn="ct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N</a:t>
            </a:r>
            <a:r>
              <a:rPr lang="en-U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T</a:t>
            </a:r>
          </a:p>
        </p:txBody>
      </p:sp>
      <p:sp>
        <p:nvSpPr>
          <p:cNvPr id="12" name="Curved Down Arrow 11"/>
          <p:cNvSpPr/>
          <p:nvPr/>
        </p:nvSpPr>
        <p:spPr>
          <a:xfrm flipH="1">
            <a:off x="8037721" y="685800"/>
            <a:ext cx="572879" cy="381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ounded Rectangle 12"/>
          <p:cNvSpPr/>
          <p:nvPr/>
        </p:nvSpPr>
        <p:spPr>
          <a:xfrm>
            <a:off x="7543800" y="1076980"/>
            <a:ext cx="819405" cy="2580620"/>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04800" y="1066800"/>
            <a:ext cx="5635761" cy="2590800"/>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rot="18980665">
            <a:off x="3677013" y="838200"/>
            <a:ext cx="1789977"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Babylon</a:t>
            </a:r>
          </a:p>
        </p:txBody>
      </p:sp>
      <p:sp>
        <p:nvSpPr>
          <p:cNvPr id="5" name="Rectangle 4"/>
          <p:cNvSpPr/>
          <p:nvPr/>
        </p:nvSpPr>
        <p:spPr>
          <a:xfrm rot="18895554">
            <a:off x="4202940" y="588414"/>
            <a:ext cx="2576090" cy="646331"/>
          </a:xfrm>
          <a:prstGeom prst="rect">
            <a:avLst/>
          </a:prstGeom>
          <a:noFill/>
        </p:spPr>
        <p:txBody>
          <a:bodyPr wrap="none" lIns="91440" tIns="45720" rIns="91440" bIns="45720">
            <a:spAutoFit/>
          </a:bodyPr>
          <a:lstStyle/>
          <a:p>
            <a:pPr algn="ctr"/>
            <a:r>
              <a:rPr lang="en-US" sz="3600" b="1" cap="none" spc="0"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Medo</a:t>
            </a:r>
            <a:r>
              <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Persia</a:t>
            </a:r>
          </a:p>
        </p:txBody>
      </p:sp>
      <p:sp>
        <p:nvSpPr>
          <p:cNvPr id="17" name="Rectangle 16"/>
          <p:cNvSpPr/>
          <p:nvPr/>
        </p:nvSpPr>
        <p:spPr>
          <a:xfrm rot="18980665">
            <a:off x="5360168" y="833276"/>
            <a:ext cx="1567672"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Greece</a:t>
            </a:r>
          </a:p>
        </p:txBody>
      </p:sp>
      <p:sp>
        <p:nvSpPr>
          <p:cNvPr id="18" name="Rectangle 17"/>
          <p:cNvSpPr/>
          <p:nvPr/>
        </p:nvSpPr>
        <p:spPr>
          <a:xfrm rot="18895554">
            <a:off x="6704251" y="588414"/>
            <a:ext cx="1535870" cy="646331"/>
          </a:xfrm>
          <a:prstGeom prst="rect">
            <a:avLst/>
          </a:prstGeom>
          <a:noFill/>
        </p:spPr>
        <p:txBody>
          <a:bodyPr wrap="none" lIns="91440" tIns="45720" rIns="91440" bIns="45720">
            <a:spAutoFit/>
          </a:bodyPr>
          <a:lstStyle/>
          <a:p>
            <a:pPr algn="ctr"/>
            <a:r>
              <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Roman</a:t>
            </a:r>
          </a:p>
        </p:txBody>
      </p:sp>
      <p:sp>
        <p:nvSpPr>
          <p:cNvPr id="19" name="Rectangle 18"/>
          <p:cNvSpPr/>
          <p:nvPr/>
        </p:nvSpPr>
        <p:spPr>
          <a:xfrm>
            <a:off x="3988130" y="-51375"/>
            <a:ext cx="157447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Daniel 7</a:t>
            </a:r>
          </a:p>
        </p:txBody>
      </p:sp>
    </p:spTree>
    <p:extLst>
      <p:ext uri="{BB962C8B-B14F-4D97-AF65-F5344CB8AC3E}">
        <p14:creationId xmlns:p14="http://schemas.microsoft.com/office/powerpoint/2010/main" val="2783778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Workdirs\wp\Class\timeline.bmp"/>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r="4529"/>
          <a:stretch/>
        </p:blipFill>
        <p:spPr bwMode="auto">
          <a:xfrm>
            <a:off x="228600" y="1524000"/>
            <a:ext cx="8835571" cy="2286000"/>
          </a:xfrm>
          <a:prstGeom prst="rect">
            <a:avLst/>
          </a:prstGeom>
          <a:noFill/>
          <a:extLst>
            <a:ext uri="{909E8E84-426E-40DD-AFC4-6F175D3DCCD1}">
              <a14:hiddenFill xmlns:a14="http://schemas.microsoft.com/office/drawing/2010/main">
                <a:solidFill>
                  <a:srgbClr val="FFFFFF"/>
                </a:solidFill>
              </a14:hiddenFill>
            </a:ext>
          </a:extLst>
        </p:spPr>
      </p:pic>
      <p:sp>
        <p:nvSpPr>
          <p:cNvPr id="3075" name="Line 3"/>
          <p:cNvSpPr>
            <a:spLocks noChangeShapeType="1"/>
          </p:cNvSpPr>
          <p:nvPr/>
        </p:nvSpPr>
        <p:spPr bwMode="auto">
          <a:xfrm flipV="1">
            <a:off x="4448595" y="3505200"/>
            <a:ext cx="152400" cy="762000"/>
          </a:xfrm>
          <a:prstGeom prst="line">
            <a:avLst/>
          </a:prstGeom>
          <a:noFill/>
          <a:ln w="1587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 name="Oval 4"/>
          <p:cNvSpPr>
            <a:spLocks noChangeArrowheads="1"/>
          </p:cNvSpPr>
          <p:nvPr/>
        </p:nvSpPr>
        <p:spPr bwMode="auto">
          <a:xfrm>
            <a:off x="4419600" y="2371130"/>
            <a:ext cx="656806" cy="136267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ectangle 1"/>
          <p:cNvSpPr/>
          <p:nvPr/>
        </p:nvSpPr>
        <p:spPr>
          <a:xfrm>
            <a:off x="3679896" y="4139625"/>
            <a:ext cx="127310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Daniel</a:t>
            </a:r>
          </a:p>
        </p:txBody>
      </p:sp>
      <p:sp>
        <p:nvSpPr>
          <p:cNvPr id="7" name="Rounded Rectangle 6"/>
          <p:cNvSpPr/>
          <p:nvPr/>
        </p:nvSpPr>
        <p:spPr>
          <a:xfrm>
            <a:off x="8363205" y="1066800"/>
            <a:ext cx="1085595" cy="2590800"/>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00200" y="1153180"/>
            <a:ext cx="2749278" cy="523220"/>
          </a:xfrm>
          <a:prstGeom prst="rect">
            <a:avLst/>
          </a:prstGeom>
          <a:noFill/>
        </p:spPr>
        <p:txBody>
          <a:bodyPr wrap="none" lIns="91440" tIns="45720" rIns="91440" bIns="45720">
            <a:spAutoFit/>
          </a:bodyPr>
          <a:lstStyle/>
          <a:p>
            <a:pPr algn="ctr"/>
            <a:r>
              <a:rPr lang="en-U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OT books written</a:t>
            </a:r>
          </a:p>
        </p:txBody>
      </p:sp>
      <p:sp>
        <p:nvSpPr>
          <p:cNvPr id="9" name="Rectangle 8"/>
          <p:cNvSpPr/>
          <p:nvPr/>
        </p:nvSpPr>
        <p:spPr>
          <a:xfrm>
            <a:off x="8467957" y="1066800"/>
            <a:ext cx="599843" cy="523220"/>
          </a:xfrm>
          <a:prstGeom prst="rect">
            <a:avLst/>
          </a:prstGeom>
          <a:noFill/>
        </p:spPr>
        <p:txBody>
          <a:bodyPr wrap="none" lIns="91440" tIns="45720" rIns="91440" bIns="45720">
            <a:spAutoFit/>
          </a:bodyPr>
          <a:lstStyle/>
          <a:p>
            <a:pPr algn="ct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N</a:t>
            </a:r>
            <a:r>
              <a:rPr lang="en-U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T</a:t>
            </a:r>
          </a:p>
        </p:txBody>
      </p:sp>
      <p:sp>
        <p:nvSpPr>
          <p:cNvPr id="12" name="Curved Down Arrow 11"/>
          <p:cNvSpPr/>
          <p:nvPr/>
        </p:nvSpPr>
        <p:spPr>
          <a:xfrm flipH="1">
            <a:off x="8037721" y="685800"/>
            <a:ext cx="572879" cy="381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ounded Rectangle 12"/>
          <p:cNvSpPr/>
          <p:nvPr/>
        </p:nvSpPr>
        <p:spPr>
          <a:xfrm>
            <a:off x="7543800" y="1076980"/>
            <a:ext cx="819405" cy="2580620"/>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04800" y="1066800"/>
            <a:ext cx="5635761" cy="2590800"/>
          </a:xfrm>
          <a:prstGeom prst="round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8895554">
            <a:off x="4202940" y="588414"/>
            <a:ext cx="2576090" cy="646331"/>
          </a:xfrm>
          <a:prstGeom prst="rect">
            <a:avLst/>
          </a:prstGeom>
          <a:noFill/>
        </p:spPr>
        <p:txBody>
          <a:bodyPr wrap="none" lIns="91440" tIns="45720" rIns="91440" bIns="45720">
            <a:spAutoFit/>
          </a:bodyPr>
          <a:lstStyle/>
          <a:p>
            <a:pPr algn="ctr"/>
            <a:r>
              <a:rPr lang="en-US" sz="3600" b="1" u="sng" cap="none" spc="0"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Medo</a:t>
            </a:r>
            <a:r>
              <a:rPr lang="en-US" sz="3600" b="1" u="sng"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Persia</a:t>
            </a:r>
          </a:p>
        </p:txBody>
      </p:sp>
      <p:sp>
        <p:nvSpPr>
          <p:cNvPr id="17" name="Rectangle 16"/>
          <p:cNvSpPr/>
          <p:nvPr/>
        </p:nvSpPr>
        <p:spPr>
          <a:xfrm rot="18980665">
            <a:off x="5360168" y="833276"/>
            <a:ext cx="1567672"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u="sng"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Greece</a:t>
            </a:r>
          </a:p>
        </p:txBody>
      </p:sp>
      <p:sp>
        <p:nvSpPr>
          <p:cNvPr id="19" name="Rectangle 18"/>
          <p:cNvSpPr/>
          <p:nvPr/>
        </p:nvSpPr>
        <p:spPr>
          <a:xfrm>
            <a:off x="3988130" y="-51375"/>
            <a:ext cx="157447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Daniel 8</a:t>
            </a:r>
          </a:p>
        </p:txBody>
      </p:sp>
      <p:pic>
        <p:nvPicPr>
          <p:cNvPr id="20" name="Picture 1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838" y="1800225"/>
            <a:ext cx="4581525" cy="3257550"/>
          </a:xfrm>
          <a:prstGeom prst="rect">
            <a:avLst/>
          </a:prstGeom>
          <a:noFill/>
          <a:ln w="9525">
            <a:solidFill>
              <a:schemeClr val="tx1"/>
            </a:solidFill>
            <a:miter lim="800000"/>
            <a:headEnd/>
            <a:tailEnd/>
          </a:ln>
          <a:effectLst>
            <a:outerShdw blurRad="50800" dist="1270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2" name="Line 1034"/>
          <p:cNvSpPr>
            <a:spLocks noChangeShapeType="1"/>
          </p:cNvSpPr>
          <p:nvPr/>
        </p:nvSpPr>
        <p:spPr bwMode="auto">
          <a:xfrm flipH="1" flipV="1">
            <a:off x="6172200" y="1828800"/>
            <a:ext cx="533400" cy="2133600"/>
          </a:xfrm>
          <a:prstGeom prst="line">
            <a:avLst/>
          </a:prstGeom>
          <a:noFill/>
          <a:ln w="57150">
            <a:solidFill>
              <a:srgbClr val="0000C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 Box 1037"/>
          <p:cNvSpPr txBox="1">
            <a:spLocks noChangeArrowheads="1"/>
          </p:cNvSpPr>
          <p:nvPr/>
        </p:nvSpPr>
        <p:spPr bwMode="auto">
          <a:xfrm>
            <a:off x="7086600" y="4038600"/>
            <a:ext cx="121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C8"/>
                </a:solidFill>
                <a:effectLst>
                  <a:outerShdw blurRad="38100" dist="38100" dir="2700000" algn="tl">
                    <a:srgbClr val="C0C0C0"/>
                  </a:outerShdw>
                </a:effectLst>
                <a:latin typeface="Casablanca Heavy SF" pitchFamily="34" charset="0"/>
              </a:rPr>
              <a:t>RAM</a:t>
            </a:r>
          </a:p>
        </p:txBody>
      </p:sp>
      <p:sp>
        <p:nvSpPr>
          <p:cNvPr id="25" name="Text Box 1041"/>
          <p:cNvSpPr txBox="1">
            <a:spLocks noChangeArrowheads="1"/>
          </p:cNvSpPr>
          <p:nvPr/>
        </p:nvSpPr>
        <p:spPr bwMode="auto">
          <a:xfrm>
            <a:off x="7543800" y="4495800"/>
            <a:ext cx="1524000"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US" sz="2000" b="1" u="sng">
                <a:solidFill>
                  <a:srgbClr val="0000C8"/>
                </a:solidFill>
                <a:effectLst>
                  <a:outerShdw blurRad="38100" dist="38100" dir="2700000" algn="tl">
                    <a:srgbClr val="C0C0C0"/>
                  </a:outerShdw>
                </a:effectLst>
              </a:rPr>
              <a:t>2 horns</a:t>
            </a:r>
          </a:p>
          <a:p>
            <a:pPr>
              <a:lnSpc>
                <a:spcPct val="80000"/>
              </a:lnSpc>
              <a:spcBef>
                <a:spcPct val="50000"/>
              </a:spcBef>
            </a:pPr>
            <a:r>
              <a:rPr lang="en-US" sz="2000" b="1">
                <a:solidFill>
                  <a:srgbClr val="0000C8"/>
                </a:solidFill>
                <a:effectLst>
                  <a:outerShdw blurRad="38100" dist="38100" dir="2700000" algn="tl">
                    <a:srgbClr val="C0C0C0"/>
                  </a:outerShdw>
                </a:effectLst>
              </a:rPr>
              <a:t>one longer than the other</a:t>
            </a:r>
            <a:endParaRPr lang="en-US">
              <a:solidFill>
                <a:srgbClr val="0000C8"/>
              </a:solidFill>
            </a:endParaRPr>
          </a:p>
        </p:txBody>
      </p:sp>
      <p:sp>
        <p:nvSpPr>
          <p:cNvPr id="28" name="Text Box 1042"/>
          <p:cNvSpPr txBox="1">
            <a:spLocks noChangeArrowheads="1"/>
          </p:cNvSpPr>
          <p:nvPr/>
        </p:nvSpPr>
        <p:spPr bwMode="auto">
          <a:xfrm>
            <a:off x="2895600" y="3186545"/>
            <a:ext cx="2552700" cy="1877437"/>
          </a:xfrm>
          <a:prstGeom prst="rect">
            <a:avLst/>
          </a:prstGeom>
          <a:solidFill>
            <a:srgbClr val="FFFF00">
              <a:alpha val="82000"/>
            </a:srgbClr>
          </a:solidFill>
          <a:ln>
            <a:noFill/>
          </a:ln>
          <a:effectLst/>
        </p:spPr>
        <p:txBody>
          <a:bodyPr wrap="square">
            <a:spAutoFit/>
          </a:bodyPr>
          <a:lstStyle/>
          <a:p>
            <a:pPr>
              <a:lnSpc>
                <a:spcPct val="80000"/>
              </a:lnSpc>
              <a:spcBef>
                <a:spcPct val="50000"/>
              </a:spcBef>
            </a:pPr>
            <a:r>
              <a:rPr lang="en-US" sz="2000" b="1" dirty="0">
                <a:solidFill>
                  <a:srgbClr val="C80000"/>
                </a:solidFill>
                <a:effectLst>
                  <a:outerShdw blurRad="38100" dist="38100" dir="2700000" algn="tl">
                    <a:srgbClr val="C0C0C0"/>
                  </a:outerShdw>
                </a:effectLst>
              </a:rPr>
              <a:t>Conspicuous horn (Alexander)</a:t>
            </a:r>
          </a:p>
          <a:p>
            <a:pPr>
              <a:lnSpc>
                <a:spcPct val="80000"/>
              </a:lnSpc>
              <a:spcBef>
                <a:spcPct val="50000"/>
              </a:spcBef>
              <a:buFontTx/>
              <a:buChar char="•"/>
            </a:pPr>
            <a:r>
              <a:rPr lang="en-US" sz="1800" b="1" dirty="0">
                <a:solidFill>
                  <a:srgbClr val="C80000"/>
                </a:solidFill>
                <a:effectLst>
                  <a:outerShdw blurRad="38100" dist="38100" dir="2700000" algn="tl">
                    <a:srgbClr val="C0C0C0"/>
                  </a:outerShdw>
                </a:effectLst>
              </a:rPr>
              <a:t> </a:t>
            </a:r>
            <a:r>
              <a:rPr lang="en-US" sz="2000" b="1" dirty="0">
                <a:solidFill>
                  <a:srgbClr val="C80000"/>
                </a:solidFill>
                <a:effectLst>
                  <a:outerShdw blurRad="38100" dist="38100" dir="2700000" algn="tl">
                    <a:srgbClr val="C0C0C0"/>
                  </a:outerShdw>
                </a:effectLst>
              </a:rPr>
              <a:t>broken, replaced by four horns</a:t>
            </a:r>
          </a:p>
          <a:p>
            <a:pPr>
              <a:lnSpc>
                <a:spcPct val="80000"/>
              </a:lnSpc>
              <a:spcBef>
                <a:spcPct val="50000"/>
              </a:spcBef>
              <a:buFontTx/>
              <a:buChar char="•"/>
            </a:pPr>
            <a:r>
              <a:rPr lang="en-US" sz="2000" b="1" dirty="0">
                <a:solidFill>
                  <a:srgbClr val="C80000"/>
                </a:solidFill>
                <a:effectLst>
                  <a:outerShdw blurRad="38100" dist="38100" dir="2700000" algn="tl">
                    <a:srgbClr val="C0C0C0"/>
                  </a:outerShdw>
                </a:effectLst>
              </a:rPr>
              <a:t> one small horn (Antiochus </a:t>
            </a:r>
            <a:r>
              <a:rPr lang="en-US" sz="2000" b="1" dirty="0" err="1">
                <a:solidFill>
                  <a:srgbClr val="C80000"/>
                </a:solidFill>
                <a:effectLst>
                  <a:outerShdw blurRad="38100" dist="38100" dir="2700000" algn="tl">
                    <a:srgbClr val="C0C0C0"/>
                  </a:outerShdw>
                </a:effectLst>
              </a:rPr>
              <a:t>Epiphanes</a:t>
            </a:r>
            <a:r>
              <a:rPr lang="en-US" sz="2000" b="1" dirty="0">
                <a:solidFill>
                  <a:srgbClr val="C80000"/>
                </a:solidFill>
                <a:effectLst>
                  <a:outerShdw blurRad="38100" dist="38100" dir="2700000" algn="tl">
                    <a:srgbClr val="C0C0C0"/>
                  </a:outerShdw>
                </a:effectLst>
              </a:rPr>
              <a:t>)</a:t>
            </a:r>
            <a:endParaRPr lang="en-US" dirty="0">
              <a:solidFill>
                <a:srgbClr val="C80000"/>
              </a:solidFill>
            </a:endParaRPr>
          </a:p>
        </p:txBody>
      </p:sp>
      <p:sp>
        <p:nvSpPr>
          <p:cNvPr id="21" name="Line 1033"/>
          <p:cNvSpPr>
            <a:spLocks noChangeShapeType="1"/>
          </p:cNvSpPr>
          <p:nvPr/>
        </p:nvSpPr>
        <p:spPr bwMode="auto">
          <a:xfrm flipH="1" flipV="1">
            <a:off x="2362200" y="2209800"/>
            <a:ext cx="4267200" cy="1905000"/>
          </a:xfrm>
          <a:prstGeom prst="line">
            <a:avLst/>
          </a:prstGeom>
          <a:noFill/>
          <a:ln w="57150">
            <a:solidFill>
              <a:srgbClr val="0000C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1039"/>
          <p:cNvSpPr>
            <a:spLocks noChangeShapeType="1"/>
          </p:cNvSpPr>
          <p:nvPr/>
        </p:nvSpPr>
        <p:spPr bwMode="auto">
          <a:xfrm>
            <a:off x="2719135" y="2199620"/>
            <a:ext cx="2081465" cy="1000780"/>
          </a:xfrm>
          <a:prstGeom prst="line">
            <a:avLst/>
          </a:prstGeom>
          <a:noFill/>
          <a:ln w="95250">
            <a:solidFill>
              <a:srgbClr val="C8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1035"/>
          <p:cNvSpPr>
            <a:spLocks noChangeShapeType="1"/>
          </p:cNvSpPr>
          <p:nvPr/>
        </p:nvSpPr>
        <p:spPr bwMode="auto">
          <a:xfrm flipH="1">
            <a:off x="3429000" y="4267200"/>
            <a:ext cx="3124200" cy="2209800"/>
          </a:xfrm>
          <a:prstGeom prst="line">
            <a:avLst/>
          </a:prstGeom>
          <a:noFill/>
          <a:ln w="57150">
            <a:solidFill>
              <a:srgbClr val="0000C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Rectangle 1040"/>
          <p:cNvSpPr>
            <a:spLocks noChangeArrowheads="1"/>
          </p:cNvSpPr>
          <p:nvPr/>
        </p:nvSpPr>
        <p:spPr bwMode="auto">
          <a:xfrm>
            <a:off x="1700465" y="1752600"/>
            <a:ext cx="119513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2800" b="1" dirty="0">
                <a:solidFill>
                  <a:srgbClr val="C80000"/>
                </a:solidFill>
                <a:effectLst>
                  <a:outerShdw blurRad="38100" dist="38100" dir="2700000" algn="tl">
                    <a:srgbClr val="C0C0C0"/>
                  </a:outerShdw>
                </a:effectLst>
                <a:latin typeface="Casablanca Heavy SF" pitchFamily="34" charset="0"/>
              </a:rPr>
              <a:t>GOAT</a:t>
            </a:r>
          </a:p>
        </p:txBody>
      </p:sp>
    </p:spTree>
    <p:extLst>
      <p:ext uri="{BB962C8B-B14F-4D97-AF65-F5344CB8AC3E}">
        <p14:creationId xmlns:p14="http://schemas.microsoft.com/office/powerpoint/2010/main" val="3690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2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righ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7"/>
                                        </p:tgtEl>
                                        <p:attrNameLst>
                                          <p:attrName>style.visibility</p:attrName>
                                        </p:attrNameLst>
                                      </p:cBhvr>
                                      <p:to>
                                        <p:strVal val="visible"/>
                                      </p:to>
                                    </p:se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28">
                                            <p:bg/>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499"/>
                                          </p:stCondLst>
                                        </p:cTn>
                                        <p:tgtEl>
                                          <p:spTgt spid="28">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8">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utoUpdateAnimBg="0"/>
      <p:bldP spid="25" grpId="0" autoUpdateAnimBg="0"/>
      <p:bldP spid="28" grpId="0" uiExpand="1" build="p" animBg="1" autoUpdateAnimBg="0"/>
      <p:bldP spid="21" grpId="0" animBg="1"/>
      <p:bldP spid="26" grpId="0" animBg="1"/>
      <p:bldP spid="23" grpId="0" animBg="1"/>
      <p:bldP spid="2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Workdirs\wp\Class\timeline.bmp"/>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r="4529"/>
          <a:stretch/>
        </p:blipFill>
        <p:spPr bwMode="auto">
          <a:xfrm>
            <a:off x="228600" y="1524000"/>
            <a:ext cx="8835571" cy="2286000"/>
          </a:xfrm>
          <a:prstGeom prst="rect">
            <a:avLst/>
          </a:prstGeom>
          <a:noFill/>
          <a:extLst>
            <a:ext uri="{909E8E84-426E-40DD-AFC4-6F175D3DCCD1}">
              <a14:hiddenFill xmlns:a14="http://schemas.microsoft.com/office/drawing/2010/main">
                <a:solidFill>
                  <a:srgbClr val="FFFFFF"/>
                </a:solidFill>
              </a14:hiddenFill>
            </a:ext>
          </a:extLst>
        </p:spPr>
      </p:pic>
      <p:sp>
        <p:nvSpPr>
          <p:cNvPr id="3075" name="Line 3"/>
          <p:cNvSpPr>
            <a:spLocks noChangeShapeType="1"/>
          </p:cNvSpPr>
          <p:nvPr/>
        </p:nvSpPr>
        <p:spPr bwMode="auto">
          <a:xfrm flipV="1">
            <a:off x="4953000" y="3505200"/>
            <a:ext cx="76200" cy="381000"/>
          </a:xfrm>
          <a:prstGeom prst="line">
            <a:avLst/>
          </a:prstGeom>
          <a:noFill/>
          <a:ln w="1587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ectangle 1"/>
          <p:cNvSpPr/>
          <p:nvPr/>
        </p:nvSpPr>
        <p:spPr>
          <a:xfrm>
            <a:off x="3984696" y="3733800"/>
            <a:ext cx="127310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Daniel</a:t>
            </a:r>
          </a:p>
        </p:txBody>
      </p:sp>
      <p:sp>
        <p:nvSpPr>
          <p:cNvPr id="7" name="Rounded Rectangle 6"/>
          <p:cNvSpPr/>
          <p:nvPr/>
        </p:nvSpPr>
        <p:spPr>
          <a:xfrm>
            <a:off x="8363205" y="1066800"/>
            <a:ext cx="1085595" cy="2590800"/>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00200" y="1153180"/>
            <a:ext cx="2749278" cy="523220"/>
          </a:xfrm>
          <a:prstGeom prst="rect">
            <a:avLst/>
          </a:prstGeom>
          <a:noFill/>
        </p:spPr>
        <p:txBody>
          <a:bodyPr wrap="none" lIns="91440" tIns="45720" rIns="91440" bIns="45720">
            <a:spAutoFit/>
          </a:bodyPr>
          <a:lstStyle/>
          <a:p>
            <a:pPr algn="ctr"/>
            <a:r>
              <a:rPr lang="en-U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OT books written</a:t>
            </a:r>
          </a:p>
        </p:txBody>
      </p:sp>
      <p:sp>
        <p:nvSpPr>
          <p:cNvPr id="9" name="Rectangle 8"/>
          <p:cNvSpPr/>
          <p:nvPr/>
        </p:nvSpPr>
        <p:spPr>
          <a:xfrm>
            <a:off x="8467957" y="1066800"/>
            <a:ext cx="599843" cy="523220"/>
          </a:xfrm>
          <a:prstGeom prst="rect">
            <a:avLst/>
          </a:prstGeom>
          <a:noFill/>
        </p:spPr>
        <p:txBody>
          <a:bodyPr wrap="none" lIns="91440" tIns="45720" rIns="91440" bIns="45720">
            <a:spAutoFit/>
          </a:bodyPr>
          <a:lstStyle/>
          <a:p>
            <a:pPr algn="ct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N</a:t>
            </a:r>
            <a:r>
              <a:rPr lang="en-U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T</a:t>
            </a:r>
          </a:p>
        </p:txBody>
      </p:sp>
      <p:sp>
        <p:nvSpPr>
          <p:cNvPr id="12" name="Curved Down Arrow 11"/>
          <p:cNvSpPr/>
          <p:nvPr/>
        </p:nvSpPr>
        <p:spPr>
          <a:xfrm flipH="1">
            <a:off x="8037721" y="685800"/>
            <a:ext cx="572879" cy="381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ounded Rectangle 12"/>
          <p:cNvSpPr/>
          <p:nvPr/>
        </p:nvSpPr>
        <p:spPr>
          <a:xfrm>
            <a:off x="7543800" y="1076980"/>
            <a:ext cx="819405" cy="2580620"/>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04800" y="1066800"/>
            <a:ext cx="5635761" cy="2590800"/>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8895554">
            <a:off x="4202940" y="588414"/>
            <a:ext cx="2576090" cy="646331"/>
          </a:xfrm>
          <a:prstGeom prst="rect">
            <a:avLst/>
          </a:prstGeom>
          <a:noFill/>
        </p:spPr>
        <p:txBody>
          <a:bodyPr wrap="none" lIns="91440" tIns="45720" rIns="91440" bIns="45720">
            <a:spAutoFit/>
          </a:bodyPr>
          <a:lstStyle/>
          <a:p>
            <a:pPr algn="ctr"/>
            <a:r>
              <a:rPr lang="en-US" sz="3600" b="1" cap="none" spc="0"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Medo</a:t>
            </a:r>
            <a:r>
              <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Persia</a:t>
            </a:r>
          </a:p>
        </p:txBody>
      </p:sp>
      <p:sp>
        <p:nvSpPr>
          <p:cNvPr id="19" name="Rectangle 18"/>
          <p:cNvSpPr/>
          <p:nvPr/>
        </p:nvSpPr>
        <p:spPr>
          <a:xfrm>
            <a:off x="3994486" y="-51375"/>
            <a:ext cx="178285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Daniel 10</a:t>
            </a:r>
          </a:p>
        </p:txBody>
      </p:sp>
      <p:sp>
        <p:nvSpPr>
          <p:cNvPr id="6" name="Rectangle 5"/>
          <p:cNvSpPr/>
          <p:nvPr/>
        </p:nvSpPr>
        <p:spPr>
          <a:xfrm>
            <a:off x="4114800" y="4151055"/>
            <a:ext cx="2362200" cy="2554545"/>
          </a:xfrm>
          <a:prstGeom prst="rect">
            <a:avLst/>
          </a:prstGeom>
        </p:spPr>
        <p:txBody>
          <a:bodyPr wrap="square">
            <a:spAutoFit/>
          </a:bodyPr>
          <a:lstStyle/>
          <a:p>
            <a:r>
              <a:rPr lang="en-US" sz="2000" i="1" baseline="30000" dirty="0"/>
              <a:t>14 </a:t>
            </a:r>
            <a:r>
              <a:rPr lang="en-US" sz="2000" i="1" dirty="0"/>
              <a:t>“Now I have come to give you an understanding of what will happen to your people in the latter days, for the vision pertains to the days yet future.”</a:t>
            </a:r>
          </a:p>
        </p:txBody>
      </p:sp>
      <p:sp>
        <p:nvSpPr>
          <p:cNvPr id="20" name="Curved Down Arrow 19"/>
          <p:cNvSpPr/>
          <p:nvPr/>
        </p:nvSpPr>
        <p:spPr>
          <a:xfrm>
            <a:off x="4840078" y="1524000"/>
            <a:ext cx="1789322" cy="838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4149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6"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Workdirs\wp\Class\timeline.bmp"/>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r="4529"/>
          <a:stretch/>
        </p:blipFill>
        <p:spPr bwMode="auto">
          <a:xfrm>
            <a:off x="228600" y="1524000"/>
            <a:ext cx="8835571" cy="2286000"/>
          </a:xfrm>
          <a:prstGeom prst="rect">
            <a:avLst/>
          </a:prstGeom>
          <a:noFill/>
          <a:extLst>
            <a:ext uri="{909E8E84-426E-40DD-AFC4-6F175D3DCCD1}">
              <a14:hiddenFill xmlns:a14="http://schemas.microsoft.com/office/drawing/2010/main">
                <a:solidFill>
                  <a:srgbClr val="FFFFFF"/>
                </a:solidFill>
              </a14:hiddenFill>
            </a:ext>
          </a:extLst>
        </p:spPr>
      </p:pic>
      <p:sp>
        <p:nvSpPr>
          <p:cNvPr id="3075" name="Line 3"/>
          <p:cNvSpPr>
            <a:spLocks noChangeShapeType="1"/>
          </p:cNvSpPr>
          <p:nvPr/>
        </p:nvSpPr>
        <p:spPr bwMode="auto">
          <a:xfrm flipV="1">
            <a:off x="4953000" y="3505200"/>
            <a:ext cx="76200" cy="381000"/>
          </a:xfrm>
          <a:prstGeom prst="line">
            <a:avLst/>
          </a:prstGeom>
          <a:noFill/>
          <a:ln w="1587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ectangle 1"/>
          <p:cNvSpPr/>
          <p:nvPr/>
        </p:nvSpPr>
        <p:spPr>
          <a:xfrm>
            <a:off x="3984696" y="3733800"/>
            <a:ext cx="127310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Daniel</a:t>
            </a:r>
          </a:p>
        </p:txBody>
      </p:sp>
      <p:sp>
        <p:nvSpPr>
          <p:cNvPr id="7" name="Rounded Rectangle 6"/>
          <p:cNvSpPr/>
          <p:nvPr/>
        </p:nvSpPr>
        <p:spPr>
          <a:xfrm>
            <a:off x="8363205" y="1066800"/>
            <a:ext cx="1085595" cy="2590800"/>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00200" y="1153180"/>
            <a:ext cx="2749278" cy="523220"/>
          </a:xfrm>
          <a:prstGeom prst="rect">
            <a:avLst/>
          </a:prstGeom>
          <a:noFill/>
        </p:spPr>
        <p:txBody>
          <a:bodyPr wrap="none" lIns="91440" tIns="45720" rIns="91440" bIns="45720">
            <a:spAutoFit/>
          </a:bodyPr>
          <a:lstStyle/>
          <a:p>
            <a:pPr algn="ctr"/>
            <a:r>
              <a:rPr lang="en-U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OT books written</a:t>
            </a:r>
          </a:p>
        </p:txBody>
      </p:sp>
      <p:sp>
        <p:nvSpPr>
          <p:cNvPr id="9" name="Rectangle 8"/>
          <p:cNvSpPr/>
          <p:nvPr/>
        </p:nvSpPr>
        <p:spPr>
          <a:xfrm>
            <a:off x="8467957" y="1066800"/>
            <a:ext cx="599843" cy="523220"/>
          </a:xfrm>
          <a:prstGeom prst="rect">
            <a:avLst/>
          </a:prstGeom>
          <a:noFill/>
        </p:spPr>
        <p:txBody>
          <a:bodyPr wrap="none" lIns="91440" tIns="45720" rIns="91440" bIns="45720">
            <a:spAutoFit/>
          </a:bodyPr>
          <a:lstStyle/>
          <a:p>
            <a:pPr algn="ct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N</a:t>
            </a:r>
            <a:r>
              <a:rPr lang="en-U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T</a:t>
            </a:r>
          </a:p>
        </p:txBody>
      </p:sp>
      <p:sp>
        <p:nvSpPr>
          <p:cNvPr id="12" name="Curved Down Arrow 11"/>
          <p:cNvSpPr/>
          <p:nvPr/>
        </p:nvSpPr>
        <p:spPr>
          <a:xfrm flipH="1">
            <a:off x="8037721" y="685800"/>
            <a:ext cx="572879" cy="381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ounded Rectangle 12"/>
          <p:cNvSpPr/>
          <p:nvPr/>
        </p:nvSpPr>
        <p:spPr>
          <a:xfrm>
            <a:off x="7543800" y="1076980"/>
            <a:ext cx="819405" cy="2580620"/>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04800" y="1066800"/>
            <a:ext cx="5635761" cy="2590800"/>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8895554">
            <a:off x="4202940" y="588414"/>
            <a:ext cx="2576090" cy="646331"/>
          </a:xfrm>
          <a:prstGeom prst="rect">
            <a:avLst/>
          </a:prstGeom>
          <a:noFill/>
        </p:spPr>
        <p:txBody>
          <a:bodyPr wrap="none" lIns="91440" tIns="45720" rIns="91440" bIns="45720">
            <a:spAutoFit/>
          </a:bodyPr>
          <a:lstStyle/>
          <a:p>
            <a:pPr algn="ctr"/>
            <a:r>
              <a:rPr lang="en-US" sz="3600" b="1" cap="none" spc="0"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Medo</a:t>
            </a:r>
            <a:r>
              <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Persia</a:t>
            </a:r>
          </a:p>
        </p:txBody>
      </p:sp>
      <p:sp>
        <p:nvSpPr>
          <p:cNvPr id="19" name="Rectangle 18"/>
          <p:cNvSpPr/>
          <p:nvPr/>
        </p:nvSpPr>
        <p:spPr>
          <a:xfrm>
            <a:off x="3994486" y="-51375"/>
            <a:ext cx="178285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Daniel 11</a:t>
            </a:r>
          </a:p>
        </p:txBody>
      </p:sp>
      <p:sp>
        <p:nvSpPr>
          <p:cNvPr id="6" name="Rectangle 5"/>
          <p:cNvSpPr/>
          <p:nvPr/>
        </p:nvSpPr>
        <p:spPr>
          <a:xfrm>
            <a:off x="4114800" y="4151055"/>
            <a:ext cx="2362200" cy="2554545"/>
          </a:xfrm>
          <a:prstGeom prst="rect">
            <a:avLst/>
          </a:prstGeom>
        </p:spPr>
        <p:txBody>
          <a:bodyPr wrap="square">
            <a:spAutoFit/>
          </a:bodyPr>
          <a:lstStyle/>
          <a:p>
            <a:r>
              <a:rPr lang="en-US" sz="2000" i="1" baseline="30000" dirty="0"/>
              <a:t>14 </a:t>
            </a:r>
            <a:r>
              <a:rPr lang="en-US" sz="2000" i="1" dirty="0"/>
              <a:t>“Now I have come to give you an understanding of what will happen to your people in the latter days, for the vision pertains to the days yet future.”</a:t>
            </a:r>
          </a:p>
        </p:txBody>
      </p:sp>
      <p:sp>
        <p:nvSpPr>
          <p:cNvPr id="17" name="Curved Down Arrow 16"/>
          <p:cNvSpPr/>
          <p:nvPr/>
        </p:nvSpPr>
        <p:spPr>
          <a:xfrm>
            <a:off x="4840078" y="1524000"/>
            <a:ext cx="1789322" cy="838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p:cNvSpPr/>
          <p:nvPr/>
        </p:nvSpPr>
        <p:spPr>
          <a:xfrm rot="18980665">
            <a:off x="5360168" y="833276"/>
            <a:ext cx="1567672"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Greece</a:t>
            </a:r>
          </a:p>
        </p:txBody>
      </p:sp>
      <p:sp>
        <p:nvSpPr>
          <p:cNvPr id="16" name="Rectangle 15"/>
          <p:cNvSpPr/>
          <p:nvPr/>
        </p:nvSpPr>
        <p:spPr>
          <a:xfrm>
            <a:off x="5257800" y="1836003"/>
            <a:ext cx="2362200" cy="830997"/>
          </a:xfrm>
          <a:prstGeom prst="rect">
            <a:avLst/>
          </a:prstGeom>
        </p:spPr>
        <p:txBody>
          <a:bodyPr wrap="square">
            <a:spAutoFit/>
          </a:bodyPr>
          <a:lstStyle/>
          <a:p>
            <a:pPr algn="ctr"/>
            <a:r>
              <a:rPr lang="en-US" sz="2400" b="1" i="1" dirty="0">
                <a:effectLst>
                  <a:outerShdw blurRad="38100" dist="38100" dir="2700000" algn="tl">
                    <a:srgbClr val="000000">
                      <a:alpha val="43137"/>
                    </a:srgbClr>
                  </a:outerShdw>
                </a:effectLst>
              </a:rPr>
              <a:t>In considerable detail</a:t>
            </a:r>
          </a:p>
        </p:txBody>
      </p:sp>
    </p:spTree>
    <p:extLst>
      <p:ext uri="{BB962C8B-B14F-4D97-AF65-F5344CB8AC3E}">
        <p14:creationId xmlns:p14="http://schemas.microsoft.com/office/powerpoint/2010/main" val="4031785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1532218" y="838200"/>
            <a:ext cx="6011582" cy="646331"/>
          </a:xfrm>
          <a:prstGeom prst="rect">
            <a:avLst/>
          </a:prstGeom>
        </p:spPr>
        <p:txBody>
          <a:bodyPr wrap="none">
            <a:spAutoFit/>
          </a:bodyPr>
          <a:lstStyle/>
          <a:p>
            <a:r>
              <a:rPr lang="en-US" sz="3600" b="1" dirty="0">
                <a:solidFill>
                  <a:prstClr val="white"/>
                </a:solidFill>
                <a:latin typeface="Georgia" panose="02040502050405020303" pitchFamily="18" charset="0"/>
              </a:rPr>
              <a:t>Questions I can’t answer</a:t>
            </a:r>
            <a:endParaRPr lang="en-US" sz="2400" dirty="0">
              <a:latin typeface="Georgia" panose="02040502050405020303" pitchFamily="18" charset="0"/>
            </a:endParaRPr>
          </a:p>
        </p:txBody>
      </p:sp>
      <p:sp>
        <p:nvSpPr>
          <p:cNvPr id="10" name="Rectangle 9"/>
          <p:cNvSpPr/>
          <p:nvPr/>
        </p:nvSpPr>
        <p:spPr>
          <a:xfrm>
            <a:off x="220062" y="1484531"/>
            <a:ext cx="8635894" cy="4524315"/>
          </a:xfrm>
          <a:prstGeom prst="rect">
            <a:avLst/>
          </a:prstGeom>
        </p:spPr>
        <p:txBody>
          <a:bodyPr wrap="square">
            <a:spAutoFit/>
          </a:bodyPr>
          <a:lstStyle/>
          <a:p>
            <a:pPr marL="571500" indent="-571500">
              <a:lnSpc>
                <a:spcPct val="200000"/>
              </a:lnSpc>
              <a:buFont typeface="Arial" panose="020B0604020202020204" pitchFamily="34" charset="0"/>
              <a:buChar char="•"/>
            </a:pPr>
            <a:r>
              <a:rPr lang="en-US" sz="2800" b="1" dirty="0">
                <a:solidFill>
                  <a:prstClr val="white"/>
                </a:solidFill>
                <a:latin typeface="Palatino Linotype" panose="02040502050505030304" pitchFamily="18" charset="0"/>
              </a:rPr>
              <a:t>Are the beings in 10:5 and 10:16 the same?</a:t>
            </a:r>
          </a:p>
          <a:p>
            <a:pPr marL="571500" indent="-571500">
              <a:lnSpc>
                <a:spcPct val="200000"/>
              </a:lnSpc>
              <a:buFont typeface="Arial" panose="020B0604020202020204" pitchFamily="34" charset="0"/>
              <a:buChar char="•"/>
            </a:pPr>
            <a:r>
              <a:rPr lang="en-US" sz="2800" b="1" dirty="0">
                <a:solidFill>
                  <a:prstClr val="white"/>
                </a:solidFill>
                <a:latin typeface="Palatino Linotype" panose="02040502050505030304" pitchFamily="18" charset="0"/>
              </a:rPr>
              <a:t>Who is the being in 10:5?</a:t>
            </a:r>
          </a:p>
          <a:p>
            <a:pPr marL="571500" indent="-571500">
              <a:lnSpc>
                <a:spcPct val="200000"/>
              </a:lnSpc>
              <a:buFont typeface="Arial" panose="020B0604020202020204" pitchFamily="34" charset="0"/>
              <a:buChar char="•"/>
            </a:pPr>
            <a:r>
              <a:rPr lang="en-US" sz="2800" b="1" dirty="0">
                <a:solidFill>
                  <a:prstClr val="white"/>
                </a:solidFill>
                <a:latin typeface="Palatino Linotype" panose="02040502050505030304" pitchFamily="18" charset="0"/>
              </a:rPr>
              <a:t>Why was Daniel fasting?</a:t>
            </a:r>
          </a:p>
          <a:p>
            <a:pPr marL="571500" indent="-571500">
              <a:buFont typeface="Arial" panose="020B0604020202020204" pitchFamily="34" charset="0"/>
              <a:buChar char="•"/>
            </a:pPr>
            <a:endParaRPr lang="en-US" sz="2800" b="1" dirty="0">
              <a:solidFill>
                <a:prstClr val="white"/>
              </a:solidFill>
              <a:latin typeface="Palatino Linotype" panose="02040502050505030304" pitchFamily="18" charset="0"/>
            </a:endParaRPr>
          </a:p>
          <a:p>
            <a:pPr marL="571500" indent="-571500">
              <a:buFont typeface="Arial" panose="020B0604020202020204" pitchFamily="34" charset="0"/>
              <a:buChar char="•"/>
            </a:pPr>
            <a:r>
              <a:rPr lang="en-US" sz="2800" b="1" dirty="0">
                <a:solidFill>
                  <a:prstClr val="white"/>
                </a:solidFill>
                <a:latin typeface="Palatino Linotype" panose="02040502050505030304" pitchFamily="18" charset="0"/>
              </a:rPr>
              <a:t>Why did Daniel (or do we) need to know that the being in 10:16 aided Darius the Mede?</a:t>
            </a:r>
          </a:p>
          <a:p>
            <a:pPr marL="571500" indent="-571500">
              <a:lnSpc>
                <a:spcPct val="200000"/>
              </a:lnSpc>
              <a:buFont typeface="Arial" panose="020B0604020202020204" pitchFamily="34" charset="0"/>
              <a:buChar char="•"/>
            </a:pPr>
            <a:endParaRPr lang="en-US" dirty="0">
              <a:latin typeface="Palatino Linotype" panose="02040502050505030304" pitchFamily="18" charset="0"/>
            </a:endParaRPr>
          </a:p>
        </p:txBody>
      </p:sp>
    </p:spTree>
    <p:extLst>
      <p:ext uri="{BB962C8B-B14F-4D97-AF65-F5344CB8AC3E}">
        <p14:creationId xmlns:p14="http://schemas.microsoft.com/office/powerpoint/2010/main" val="252502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3164</TotalTime>
  <Words>2637</Words>
  <Application>Microsoft Office PowerPoint</Application>
  <PresentationFormat>On-screen Show (4:3)</PresentationFormat>
  <Paragraphs>391</Paragraphs>
  <Slides>49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49</vt:i4>
      </vt:variant>
    </vt:vector>
  </HeadingPairs>
  <TitlesOfParts>
    <vt:vector size="59" baseType="lpstr">
      <vt:lpstr>Arial</vt:lpstr>
      <vt:lpstr>Calibri</vt:lpstr>
      <vt:lpstr>Casablanca Heavy SF</vt:lpstr>
      <vt:lpstr>Georgia</vt:lpstr>
      <vt:lpstr>Palatino Linotype</vt:lpstr>
      <vt:lpstr>Script MT Bold</vt:lpstr>
      <vt:lpstr>Times New Roman</vt:lpstr>
      <vt:lpstr>Verdana</vt:lpstr>
      <vt:lpstr>Office Theme</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Smelser</dc:creator>
  <cp:lastModifiedBy>james.l.mounts@aol.com</cp:lastModifiedBy>
  <cp:revision>120</cp:revision>
  <dcterms:created xsi:type="dcterms:W3CDTF">2013-07-26T20:53:02Z</dcterms:created>
  <dcterms:modified xsi:type="dcterms:W3CDTF">2017-04-18T17:50:26Z</dcterms:modified>
</cp:coreProperties>
</file>